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5" r:id="rId2"/>
    <p:sldId id="258" r:id="rId3"/>
    <p:sldId id="259" r:id="rId4"/>
    <p:sldId id="257" r:id="rId5"/>
    <p:sldId id="261" r:id="rId6"/>
    <p:sldId id="273" r:id="rId7"/>
    <p:sldId id="295" r:id="rId8"/>
    <p:sldId id="302" r:id="rId9"/>
    <p:sldId id="294" r:id="rId10"/>
    <p:sldId id="276" r:id="rId11"/>
    <p:sldId id="277" r:id="rId12"/>
    <p:sldId id="278" r:id="rId13"/>
    <p:sldId id="279" r:id="rId14"/>
    <p:sldId id="291" r:id="rId15"/>
    <p:sldId id="292" r:id="rId16"/>
    <p:sldId id="280" r:id="rId17"/>
    <p:sldId id="283" r:id="rId18"/>
    <p:sldId id="282" r:id="rId19"/>
    <p:sldId id="281" r:id="rId20"/>
    <p:sldId id="298" r:id="rId21"/>
    <p:sldId id="306" r:id="rId22"/>
    <p:sldId id="307" r:id="rId23"/>
    <p:sldId id="305" r:id="rId24"/>
    <p:sldId id="308" r:id="rId25"/>
    <p:sldId id="304" r:id="rId26"/>
    <p:sldId id="309" r:id="rId2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15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2998" autoAdjust="0"/>
  </p:normalViewPr>
  <p:slideViewPr>
    <p:cSldViewPr snapToGrid="0" showGuides="1">
      <p:cViewPr varScale="1">
        <p:scale>
          <a:sx n="38" d="100"/>
          <a:sy n="38" d="100"/>
        </p:scale>
        <p:origin x="91" y="202"/>
      </p:cViewPr>
      <p:guideLst>
        <p:guide orient="horz" pos="2115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CB276-580E-45A5-BC3B-F682B8BE456F}" type="datetimeFigureOut">
              <a:rPr lang="ru-RU" smtClean="0"/>
              <a:t>26.03.2025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D1DC88-E31C-4D30-AF00-A1A8E543835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981423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CB276-580E-45A5-BC3B-F682B8BE456F}" type="datetimeFigureOut">
              <a:rPr lang="ru-RU" smtClean="0"/>
              <a:t>26.03.2025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D1DC88-E31C-4D30-AF00-A1A8E543835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965548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CB276-580E-45A5-BC3B-F682B8BE456F}" type="datetimeFigureOut">
              <a:rPr lang="ru-RU" smtClean="0"/>
              <a:t>26.03.2025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D1DC88-E31C-4D30-AF00-A1A8E543835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304337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CB276-580E-45A5-BC3B-F682B8BE456F}" type="datetimeFigureOut">
              <a:rPr lang="ru-RU" smtClean="0"/>
              <a:t>26.03.2025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D1DC88-E31C-4D30-AF00-A1A8E543835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826704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CB276-580E-45A5-BC3B-F682B8BE456F}" type="datetimeFigureOut">
              <a:rPr lang="ru-RU" smtClean="0"/>
              <a:t>26.03.2025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D1DC88-E31C-4D30-AF00-A1A8E543835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305175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CB276-580E-45A5-BC3B-F682B8BE456F}" type="datetimeFigureOut">
              <a:rPr lang="ru-RU" smtClean="0"/>
              <a:t>26.03.2025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D1DC88-E31C-4D30-AF00-A1A8E543835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087414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CB276-580E-45A5-BC3B-F682B8BE456F}" type="datetimeFigureOut">
              <a:rPr lang="ru-RU" smtClean="0"/>
              <a:t>26.03.2025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D1DC88-E31C-4D30-AF00-A1A8E543835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86949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CB276-580E-45A5-BC3B-F682B8BE456F}" type="datetimeFigureOut">
              <a:rPr lang="ru-RU" smtClean="0"/>
              <a:t>26.03.2025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D1DC88-E31C-4D30-AF00-A1A8E543835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056140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CB276-580E-45A5-BC3B-F682B8BE456F}" type="datetimeFigureOut">
              <a:rPr lang="ru-RU" smtClean="0"/>
              <a:t>26.03.2025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D1DC88-E31C-4D30-AF00-A1A8E543835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640996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CB276-580E-45A5-BC3B-F682B8BE456F}" type="datetimeFigureOut">
              <a:rPr lang="ru-RU" smtClean="0"/>
              <a:t>26.03.2025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D1DC88-E31C-4D30-AF00-A1A8E543835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518864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CB276-580E-45A5-BC3B-F682B8BE456F}" type="datetimeFigureOut">
              <a:rPr lang="ru-RU" smtClean="0"/>
              <a:t>26.03.2025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D1DC88-E31C-4D30-AF00-A1A8E543835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298478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DCB276-580E-45A5-BC3B-F682B8BE456F}" type="datetimeFigureOut">
              <a:rPr lang="ru-RU" smtClean="0"/>
              <a:t>26.03.2025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D1DC88-E31C-4D30-AF00-A1A8E543835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56438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614160" y="1145650"/>
            <a:ext cx="5350510" cy="3510007"/>
          </a:xfrm>
        </p:spPr>
        <p:txBody>
          <a:bodyPr>
            <a:normAutofit/>
          </a:bodyPr>
          <a:lstStyle/>
          <a:p>
            <a:pPr algn="l"/>
            <a:r>
              <a:rPr lang="ru-RU" sz="660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Как</a:t>
            </a:r>
            <a:r>
              <a:rPr lang="ru-RU" sz="6600" dirty="0" smtClean="0">
                <a:solidFill>
                  <a:schemeClr val="accent5"/>
                </a:solidFill>
                <a:latin typeface="Arial Black" panose="020B0A04020102020204" pitchFamily="34" charset="0"/>
              </a:rPr>
              <a:t> </a:t>
            </a:r>
            <a:r>
              <a:rPr lang="ru-RU" sz="6600" dirty="0" smtClean="0">
                <a:solidFill>
                  <a:schemeClr val="accent1">
                    <a:lumMod val="75000"/>
                  </a:schemeClr>
                </a:solidFill>
                <a:latin typeface="Arial Black" panose="020B0A04020102020204" pitchFamily="34" charset="0"/>
              </a:rPr>
              <a:t>выбрать</a:t>
            </a:r>
            <a:r>
              <a:rPr lang="ru-RU" sz="6600" dirty="0" smtClean="0">
                <a:solidFill>
                  <a:schemeClr val="accent5"/>
                </a:solidFill>
                <a:latin typeface="Arial Black" panose="020B0A04020102020204" pitchFamily="34" charset="0"/>
              </a:rPr>
              <a:t> </a:t>
            </a:r>
            <a:r>
              <a:rPr lang="ru-RU" sz="6600" dirty="0" smtClean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сноуборд?</a:t>
            </a:r>
            <a:endParaRPr lang="ru-RU" sz="6600" dirty="0">
              <a:solidFill>
                <a:schemeClr val="accent1">
                  <a:lumMod val="50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6426420" y="5250480"/>
            <a:ext cx="5365632" cy="1229034"/>
          </a:xfrm>
        </p:spPr>
        <p:txBody>
          <a:bodyPr>
            <a:normAutofit/>
          </a:bodyPr>
          <a:lstStyle/>
          <a:p>
            <a:endParaRPr lang="ru-RU" sz="2000" dirty="0" smtClean="0">
              <a:solidFill>
                <a:schemeClr val="accent5">
                  <a:lumMod val="75000"/>
                </a:schemeClr>
              </a:solidFill>
              <a:latin typeface="Arial Black" panose="020B0A04020102020204" pitchFamily="34" charset="0"/>
            </a:endParaRPr>
          </a:p>
          <a:p>
            <a:r>
              <a:rPr lang="ru-RU" sz="2000" dirty="0" smtClean="0">
                <a:solidFill>
                  <a:schemeClr val="accent5">
                    <a:lumMod val="75000"/>
                  </a:schemeClr>
                </a:solidFill>
                <a:latin typeface="Arial Black" panose="020B0A04020102020204" pitchFamily="34" charset="0"/>
              </a:rPr>
              <a:t>Выполнила ученица </a:t>
            </a:r>
            <a:r>
              <a:rPr lang="en-US" sz="2000" dirty="0" smtClean="0">
                <a:solidFill>
                  <a:schemeClr val="accent5">
                    <a:lumMod val="75000"/>
                  </a:schemeClr>
                </a:solidFill>
                <a:latin typeface="Arial Black" panose="020B0A04020102020204" pitchFamily="34" charset="0"/>
              </a:rPr>
              <a:t>10 </a:t>
            </a:r>
            <a:r>
              <a:rPr lang="ru-RU" sz="2000" dirty="0" smtClean="0">
                <a:solidFill>
                  <a:schemeClr val="accent5">
                    <a:lumMod val="75000"/>
                  </a:schemeClr>
                </a:solidFill>
                <a:latin typeface="Arial Black" panose="020B0A04020102020204" pitchFamily="34" charset="0"/>
              </a:rPr>
              <a:t>т1</a:t>
            </a:r>
            <a:r>
              <a:rPr lang="en-US" sz="2000" dirty="0" smtClean="0">
                <a:solidFill>
                  <a:schemeClr val="accent5">
                    <a:lumMod val="75000"/>
                  </a:schemeClr>
                </a:solidFill>
                <a:latin typeface="Arial Black" panose="020B0A04020102020204" pitchFamily="34" charset="0"/>
              </a:rPr>
              <a:t> </a:t>
            </a:r>
            <a:r>
              <a:rPr lang="ru-RU" sz="2000" dirty="0" smtClean="0">
                <a:solidFill>
                  <a:schemeClr val="accent5">
                    <a:lumMod val="75000"/>
                  </a:schemeClr>
                </a:solidFill>
                <a:latin typeface="Arial Black" panose="020B0A04020102020204" pitchFamily="34" charset="0"/>
              </a:rPr>
              <a:t>класса Карпова Алиса</a:t>
            </a:r>
            <a:endParaRPr lang="ru-RU" sz="2000" dirty="0">
              <a:solidFill>
                <a:schemeClr val="accent5">
                  <a:lumMod val="75000"/>
                </a:schemeClr>
              </a:solidFill>
              <a:latin typeface="Arial Black" panose="020B0A04020102020204" pitchFamily="34" charset="0"/>
            </a:endParaRPr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 rotWithShape="1">
          <a:blip r:embed="rId2"/>
          <a:srcRect l="2698" b="21571"/>
          <a:stretch/>
        </p:blipFill>
        <p:spPr>
          <a:xfrm>
            <a:off x="-555586" y="0"/>
            <a:ext cx="6435721" cy="6910086"/>
          </a:xfrm>
          <a:prstGeom prst="rect">
            <a:avLst/>
          </a:prstGeom>
        </p:spPr>
      </p:pic>
      <p:sp>
        <p:nvSpPr>
          <p:cNvPr id="6" name="Подзаголовок 2"/>
          <p:cNvSpPr txBox="1">
            <a:spLocks/>
          </p:cNvSpPr>
          <p:nvPr/>
        </p:nvSpPr>
        <p:spPr>
          <a:xfrm>
            <a:off x="6426420" y="189742"/>
            <a:ext cx="5323840" cy="13740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sz="2200" dirty="0" smtClean="0">
              <a:solidFill>
                <a:schemeClr val="accent5">
                  <a:lumMod val="75000"/>
                </a:schemeClr>
              </a:solidFill>
              <a:latin typeface="Arial Black" panose="020B0A04020102020204" pitchFamily="34" charset="0"/>
            </a:endParaRPr>
          </a:p>
          <a:p>
            <a:r>
              <a:rPr lang="ru-RU" sz="2000" dirty="0" smtClean="0">
                <a:solidFill>
                  <a:schemeClr val="accent5">
                    <a:lumMod val="75000"/>
                  </a:schemeClr>
                </a:solidFill>
                <a:latin typeface="Arial Black" panose="020B0A04020102020204" pitchFamily="34" charset="0"/>
              </a:rPr>
              <a:t>Презентация к информационно-познавательному проекту на тему:</a:t>
            </a:r>
          </a:p>
          <a:p>
            <a:endParaRPr lang="ru-RU" sz="2000" dirty="0" smtClean="0">
              <a:solidFill>
                <a:schemeClr val="accent5">
                  <a:lumMod val="75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2891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Скругленный прямоугольник 4"/>
          <p:cNvSpPr/>
          <p:nvPr/>
        </p:nvSpPr>
        <p:spPr>
          <a:xfrm>
            <a:off x="2257063" y="503559"/>
            <a:ext cx="7720314" cy="99440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Скругленный прямоугольник 5"/>
          <p:cNvSpPr/>
          <p:nvPr/>
        </p:nvSpPr>
        <p:spPr>
          <a:xfrm>
            <a:off x="665898" y="2233913"/>
            <a:ext cx="4567178" cy="3680749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585004"/>
            <a:ext cx="10515600" cy="912957"/>
          </a:xfrm>
        </p:spPr>
        <p:txBody>
          <a:bodyPr>
            <a:normAutofit/>
          </a:bodyPr>
          <a:lstStyle/>
          <a:p>
            <a:pPr algn="ctr"/>
            <a:r>
              <a:rPr lang="ru-RU" sz="3600" dirty="0" smtClean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Характеристики сноуборда</a:t>
            </a:r>
            <a:endParaRPr lang="ru-RU" sz="3600" dirty="0">
              <a:solidFill>
                <a:schemeClr val="accent1">
                  <a:lumMod val="50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89322" y="2481647"/>
            <a:ext cx="4222574" cy="3595064"/>
          </a:xfrm>
        </p:spPr>
        <p:txBody>
          <a:bodyPr>
            <a:normAutofit/>
          </a:bodyPr>
          <a:lstStyle/>
          <a:p>
            <a:r>
              <a:rPr lang="ru-RU" sz="2400" dirty="0" smtClean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Жесткость</a:t>
            </a:r>
          </a:p>
          <a:p>
            <a:r>
              <a:rPr lang="ru-RU" sz="2400" dirty="0" smtClean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Ростовка</a:t>
            </a:r>
          </a:p>
          <a:p>
            <a:r>
              <a:rPr lang="ru-RU" sz="2400" dirty="0" smtClean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Прогиб</a:t>
            </a:r>
          </a:p>
          <a:p>
            <a:r>
              <a:rPr lang="ru-RU" sz="2400" dirty="0" smtClean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Форма</a:t>
            </a:r>
          </a:p>
          <a:p>
            <a:r>
              <a:rPr lang="ru-RU" sz="2400" dirty="0" smtClean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Ширина</a:t>
            </a:r>
          </a:p>
          <a:p>
            <a:r>
              <a:rPr lang="ru-RU" sz="2400" dirty="0" smtClean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Система закладных</a:t>
            </a:r>
          </a:p>
          <a:p>
            <a:r>
              <a:rPr lang="ru-RU" sz="2400" dirty="0" smtClean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Технология кантов</a:t>
            </a:r>
            <a:endParaRPr lang="ru-RU" sz="2400" dirty="0">
              <a:solidFill>
                <a:schemeClr val="accent1">
                  <a:lumMod val="50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8" name="Скругленный прямоугольник 7"/>
          <p:cNvSpPr/>
          <p:nvPr/>
        </p:nvSpPr>
        <p:spPr>
          <a:xfrm>
            <a:off x="5683169" y="2233913"/>
            <a:ext cx="5861529" cy="3680749"/>
          </a:xfrm>
          <a:prstGeom prst="round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8893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Скругленный прямоугольник 4"/>
          <p:cNvSpPr/>
          <p:nvPr/>
        </p:nvSpPr>
        <p:spPr>
          <a:xfrm>
            <a:off x="4143738" y="632604"/>
            <a:ext cx="3811226" cy="83910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892496"/>
            <a:ext cx="10515600" cy="955035"/>
          </a:xfrm>
        </p:spPr>
        <p:txBody>
          <a:bodyPr>
            <a:normAutofit fontScale="90000"/>
          </a:bodyPr>
          <a:lstStyle/>
          <a:p>
            <a:pPr algn="ctr"/>
            <a:r>
              <a:rPr lang="ru-RU" sz="4000" dirty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Жесткость</a:t>
            </a:r>
            <a:r>
              <a:rPr lang="ru-RU" dirty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/>
            </a:r>
            <a:br>
              <a:rPr lang="ru-RU" dirty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</a:br>
            <a:endParaRPr lang="ru-RU" dirty="0"/>
          </a:p>
        </p:txBody>
      </p:sp>
      <p:sp>
        <p:nvSpPr>
          <p:cNvPr id="4" name="Скругленный прямоугольник 3"/>
          <p:cNvSpPr/>
          <p:nvPr/>
        </p:nvSpPr>
        <p:spPr>
          <a:xfrm>
            <a:off x="614362" y="2181952"/>
            <a:ext cx="10963275" cy="3177126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041020" y="2445368"/>
            <a:ext cx="3616326" cy="2315210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400" u="sng" dirty="0" smtClean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Средняя (5-7)</a:t>
            </a:r>
          </a:p>
          <a:p>
            <a:pPr>
              <a:lnSpc>
                <a:spcPct val="100000"/>
              </a:lnSpc>
            </a:pPr>
            <a:r>
              <a:rPr lang="ru-RU" sz="2400" dirty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Д</a:t>
            </a:r>
            <a:r>
              <a:rPr lang="ru-RU" sz="2400" dirty="0" smtClean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ля имеющих опыт</a:t>
            </a:r>
          </a:p>
          <a:p>
            <a:pPr>
              <a:lnSpc>
                <a:spcPct val="100000"/>
              </a:lnSpc>
            </a:pPr>
            <a:r>
              <a:rPr lang="ru-RU" sz="2400" dirty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Ф</a:t>
            </a:r>
            <a:r>
              <a:rPr lang="ru-RU" sz="2400" dirty="0" smtClean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ристайл, основы карвинга и фрирайда</a:t>
            </a:r>
          </a:p>
        </p:txBody>
      </p:sp>
      <p:sp>
        <p:nvSpPr>
          <p:cNvPr id="8" name="Объект 2"/>
          <p:cNvSpPr txBox="1">
            <a:spLocks/>
          </p:cNvSpPr>
          <p:nvPr/>
        </p:nvSpPr>
        <p:spPr>
          <a:xfrm>
            <a:off x="776624" y="2445368"/>
            <a:ext cx="3213418" cy="23152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ru-RU" sz="2400" u="sng" dirty="0" smtClean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Низкая (1-4)</a:t>
            </a:r>
          </a:p>
          <a:p>
            <a:pPr>
              <a:lnSpc>
                <a:spcPct val="110000"/>
              </a:lnSpc>
            </a:pPr>
            <a:r>
              <a:rPr lang="ru-RU" sz="2400" dirty="0" smtClean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Для начинающих </a:t>
            </a:r>
          </a:p>
          <a:p>
            <a:pPr>
              <a:lnSpc>
                <a:spcPct val="110000"/>
              </a:lnSpc>
            </a:pPr>
            <a:r>
              <a:rPr lang="ru-RU" sz="2400" dirty="0" smtClean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Фристайл </a:t>
            </a:r>
            <a:r>
              <a:rPr lang="ru-RU" sz="2400" dirty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(кроме </a:t>
            </a:r>
            <a:r>
              <a:rPr lang="ru-RU" sz="2400" dirty="0" smtClean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трамплинов)</a:t>
            </a:r>
          </a:p>
        </p:txBody>
      </p:sp>
      <p:sp>
        <p:nvSpPr>
          <p:cNvPr id="15" name="Прямоугольник 14"/>
          <p:cNvSpPr/>
          <p:nvPr/>
        </p:nvSpPr>
        <p:spPr>
          <a:xfrm>
            <a:off x="3929737" y="2181952"/>
            <a:ext cx="3838892" cy="3177126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Объект 2"/>
          <p:cNvSpPr txBox="1">
            <a:spLocks/>
          </p:cNvSpPr>
          <p:nvPr/>
        </p:nvSpPr>
        <p:spPr>
          <a:xfrm>
            <a:off x="7954964" y="2445368"/>
            <a:ext cx="3622673" cy="28326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ru-RU" sz="2400" u="sng" dirty="0" smtClean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Высокая (8-10)</a:t>
            </a:r>
          </a:p>
          <a:p>
            <a:pPr>
              <a:lnSpc>
                <a:spcPct val="110000"/>
              </a:lnSpc>
            </a:pPr>
            <a:r>
              <a:rPr lang="ru-RU" sz="2400" dirty="0" smtClean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Для продвинутых </a:t>
            </a:r>
          </a:p>
          <a:p>
            <a:pPr>
              <a:lnSpc>
                <a:spcPct val="110000"/>
              </a:lnSpc>
            </a:pPr>
            <a:r>
              <a:rPr lang="ru-RU" sz="2400" dirty="0" smtClean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Карвинг и фрирайд, трамплины</a:t>
            </a:r>
            <a:endParaRPr lang="ru-RU" sz="2400" dirty="0">
              <a:solidFill>
                <a:schemeClr val="accent1">
                  <a:lumMod val="50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4311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Скругленный прямоугольник 4"/>
          <p:cNvSpPr/>
          <p:nvPr/>
        </p:nvSpPr>
        <p:spPr>
          <a:xfrm>
            <a:off x="4444677" y="761545"/>
            <a:ext cx="3333509" cy="76997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53899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3600" dirty="0" smtClean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Ростовка</a:t>
            </a:r>
            <a:endParaRPr lang="ru-RU" sz="3600" dirty="0">
              <a:solidFill>
                <a:schemeClr val="accent1">
                  <a:lumMod val="50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4" name="Скругленный прямоугольник 3"/>
          <p:cNvSpPr/>
          <p:nvPr/>
        </p:nvSpPr>
        <p:spPr>
          <a:xfrm>
            <a:off x="1796607" y="2197607"/>
            <a:ext cx="8629650" cy="2602809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018030" y="2354548"/>
            <a:ext cx="9032240" cy="2445868"/>
          </a:xfrm>
        </p:spPr>
        <p:txBody>
          <a:bodyPr>
            <a:noAutofit/>
          </a:bodyPr>
          <a:lstStyle/>
          <a:p>
            <a:pPr lvl="0">
              <a:lnSpc>
                <a:spcPct val="110000"/>
              </a:lnSpc>
            </a:pPr>
            <a:r>
              <a:rPr lang="ru-RU" sz="2400" dirty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М</a:t>
            </a:r>
            <a:r>
              <a:rPr lang="ru-RU" sz="2400" dirty="0" smtClean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еньшие из подходящих: базовая техника, фристайл (кроме трамплинов)</a:t>
            </a:r>
          </a:p>
          <a:p>
            <a:pPr>
              <a:lnSpc>
                <a:spcPct val="110000"/>
              </a:lnSpc>
            </a:pPr>
            <a:r>
              <a:rPr lang="ru-RU" sz="2400" dirty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Средние из подходящих: трамплины </a:t>
            </a:r>
            <a:endParaRPr lang="ru-RU" sz="2400" u="sng" dirty="0" smtClean="0">
              <a:solidFill>
                <a:schemeClr val="accent1">
                  <a:lumMod val="50000"/>
                </a:schemeClr>
              </a:solidFill>
              <a:latin typeface="Arial Black" panose="020B0A04020102020204" pitchFamily="34" charset="0"/>
            </a:endParaRPr>
          </a:p>
          <a:p>
            <a:pPr lvl="0">
              <a:lnSpc>
                <a:spcPct val="110000"/>
              </a:lnSpc>
            </a:pPr>
            <a:r>
              <a:rPr lang="ru-RU" sz="2400" dirty="0" smtClean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Большие из подходящих: карвинг, фрирайд</a:t>
            </a:r>
          </a:p>
        </p:txBody>
      </p:sp>
    </p:spTree>
    <p:extLst>
      <p:ext uri="{BB962C8B-B14F-4D97-AF65-F5344CB8AC3E}">
        <p14:creationId xmlns:p14="http://schemas.microsoft.com/office/powerpoint/2010/main" val="754706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Скругленный прямоугольник 12"/>
          <p:cNvSpPr/>
          <p:nvPr/>
        </p:nvSpPr>
        <p:spPr>
          <a:xfrm>
            <a:off x="4445902" y="544687"/>
            <a:ext cx="3359815" cy="83910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Скругленный прямоугольник 4"/>
          <p:cNvSpPr/>
          <p:nvPr/>
        </p:nvSpPr>
        <p:spPr>
          <a:xfrm flipV="1">
            <a:off x="238537" y="1876858"/>
            <a:ext cx="11698357" cy="4519732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470863"/>
            <a:ext cx="10515600" cy="1043261"/>
          </a:xfrm>
        </p:spPr>
        <p:txBody>
          <a:bodyPr>
            <a:normAutofit/>
          </a:bodyPr>
          <a:lstStyle/>
          <a:p>
            <a:pPr algn="ctr"/>
            <a:r>
              <a:rPr lang="ru-RU" sz="3600" dirty="0" smtClean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Прогибы</a:t>
            </a:r>
            <a:endParaRPr lang="ru-RU" sz="3600" dirty="0">
              <a:solidFill>
                <a:schemeClr val="accent1">
                  <a:lumMod val="50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30719" y="2091309"/>
            <a:ext cx="3620328" cy="46222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u="sng" dirty="0" smtClean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Rocker</a:t>
            </a:r>
          </a:p>
          <a:p>
            <a:r>
              <a:rPr lang="ru-RU" sz="2000" dirty="0" smtClean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Для новичков</a:t>
            </a:r>
          </a:p>
          <a:p>
            <a:r>
              <a:rPr lang="ru-RU" sz="2000" dirty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Д</a:t>
            </a:r>
            <a:r>
              <a:rPr lang="ru-RU" sz="2000" dirty="0" smtClean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ля фристайла (кроме средних и больших трамплинов)</a:t>
            </a:r>
          </a:p>
          <a:p>
            <a:pPr lvl="0"/>
            <a:r>
              <a:rPr lang="ru-RU" sz="2000" dirty="0" smtClean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Частично для фрирайда</a:t>
            </a:r>
          </a:p>
          <a:p>
            <a:pPr lvl="0"/>
            <a:r>
              <a:rPr lang="ru-RU" sz="2000" dirty="0" smtClean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Не для карвинга</a:t>
            </a:r>
          </a:p>
          <a:p>
            <a:endParaRPr lang="ru-RU" sz="2000" dirty="0" smtClean="0">
              <a:solidFill>
                <a:schemeClr val="accent1">
                  <a:lumMod val="50000"/>
                </a:schemeClr>
              </a:solidFill>
              <a:latin typeface="Arial Black" panose="020B0A04020102020204" pitchFamily="34" charset="0"/>
            </a:endParaRPr>
          </a:p>
          <a:p>
            <a:endParaRPr lang="ru-RU" sz="2400" dirty="0" smtClean="0">
              <a:solidFill>
                <a:schemeClr val="accent1">
                  <a:lumMod val="50000"/>
                </a:schemeClr>
              </a:solidFill>
              <a:latin typeface="Arial Black" panose="020B0A04020102020204" pitchFamily="34" charset="0"/>
            </a:endParaRPr>
          </a:p>
          <a:p>
            <a:endParaRPr lang="ru-RU" sz="2400" dirty="0" smtClean="0">
              <a:solidFill>
                <a:schemeClr val="accent1">
                  <a:lumMod val="50000"/>
                </a:schemeClr>
              </a:solidFill>
              <a:latin typeface="Arial Black" panose="020B0A04020102020204" pitchFamily="34" charset="0"/>
            </a:endParaRPr>
          </a:p>
          <a:p>
            <a:endParaRPr lang="en-US" sz="2400" dirty="0" smtClean="0">
              <a:solidFill>
                <a:schemeClr val="accent1">
                  <a:lumMod val="50000"/>
                </a:schemeClr>
              </a:solidFill>
              <a:latin typeface="Arial Black" panose="020B0A04020102020204" pitchFamily="34" charset="0"/>
            </a:endParaRPr>
          </a:p>
          <a:p>
            <a:endParaRPr lang="en-US" sz="2400" u="sng" dirty="0" smtClean="0">
              <a:solidFill>
                <a:schemeClr val="accent1">
                  <a:lumMod val="50000"/>
                </a:schemeClr>
              </a:solidFill>
              <a:latin typeface="Arial Black" panose="020B0A04020102020204" pitchFamily="34" charset="0"/>
            </a:endParaRPr>
          </a:p>
          <a:p>
            <a:endParaRPr lang="en-US" sz="2400" dirty="0" smtClean="0">
              <a:solidFill>
                <a:schemeClr val="accent1">
                  <a:lumMod val="50000"/>
                </a:schemeClr>
              </a:solidFill>
              <a:latin typeface="Arial Black" panose="020B0A04020102020204" pitchFamily="34" charset="0"/>
            </a:endParaRPr>
          </a:p>
          <a:p>
            <a:pPr marL="0" indent="0">
              <a:buNone/>
            </a:pPr>
            <a:endParaRPr lang="ru-RU" sz="2400" dirty="0">
              <a:solidFill>
                <a:schemeClr val="accent1">
                  <a:lumMod val="50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4" name="Объект 2"/>
          <p:cNvSpPr txBox="1">
            <a:spLocks/>
          </p:cNvSpPr>
          <p:nvPr/>
        </p:nvSpPr>
        <p:spPr>
          <a:xfrm>
            <a:off x="6973824" y="1700782"/>
            <a:ext cx="4008120" cy="44853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sz="2400" dirty="0">
              <a:solidFill>
                <a:schemeClr val="accent1">
                  <a:lumMod val="50000"/>
                </a:schemeClr>
              </a:solidFill>
              <a:latin typeface="Arial Black" panose="020B0A04020102020204" pitchFamily="34" charset="0"/>
            </a:endParaRPr>
          </a:p>
        </p:txBody>
      </p:sp>
      <p:pic>
        <p:nvPicPr>
          <p:cNvPr id="6" name="Рисунок 5"/>
          <p:cNvPicPr/>
          <p:nvPr/>
        </p:nvPicPr>
        <p:blipFill>
          <a:blip r:embed="rId2"/>
          <a:stretch>
            <a:fillRect/>
          </a:stretch>
        </p:blipFill>
        <p:spPr>
          <a:xfrm>
            <a:off x="530719" y="5157058"/>
            <a:ext cx="3466056" cy="834553"/>
          </a:xfrm>
          <a:prstGeom prst="rect">
            <a:avLst/>
          </a:prstGeom>
        </p:spPr>
      </p:pic>
      <p:pic>
        <p:nvPicPr>
          <p:cNvPr id="8" name="Рисунок 7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4513" y="5147331"/>
            <a:ext cx="3522594" cy="834552"/>
          </a:xfrm>
          <a:prstGeom prst="rect">
            <a:avLst/>
          </a:prstGeom>
          <a:noFill/>
        </p:spPr>
      </p:pic>
      <p:pic>
        <p:nvPicPr>
          <p:cNvPr id="9" name="Рисунок 8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0548" y="5147331"/>
            <a:ext cx="3457808" cy="834553"/>
          </a:xfrm>
          <a:prstGeom prst="rect">
            <a:avLst/>
          </a:prstGeom>
          <a:noFill/>
        </p:spPr>
      </p:pic>
      <p:sp>
        <p:nvSpPr>
          <p:cNvPr id="16" name="Объект 2"/>
          <p:cNvSpPr txBox="1">
            <a:spLocks/>
          </p:cNvSpPr>
          <p:nvPr/>
        </p:nvSpPr>
        <p:spPr>
          <a:xfrm>
            <a:off x="4233612" y="2126867"/>
            <a:ext cx="3724775" cy="45966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u="sng" dirty="0" smtClean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Camber</a:t>
            </a:r>
            <a:endParaRPr lang="ru-RU" sz="2000" u="sng" dirty="0" smtClean="0">
              <a:solidFill>
                <a:schemeClr val="accent1">
                  <a:lumMod val="50000"/>
                </a:schemeClr>
              </a:solidFill>
              <a:latin typeface="Arial Black" panose="020B0A04020102020204" pitchFamily="34" charset="0"/>
            </a:endParaRPr>
          </a:p>
          <a:p>
            <a:pPr lvl="0"/>
            <a:r>
              <a:rPr lang="ru-RU" sz="2000" dirty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Д</a:t>
            </a:r>
            <a:r>
              <a:rPr lang="ru-RU" sz="2000" dirty="0" smtClean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ля </a:t>
            </a:r>
            <a:r>
              <a:rPr lang="ru-RU" sz="2000" dirty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более опытных </a:t>
            </a:r>
            <a:r>
              <a:rPr lang="ru-RU" sz="2000" dirty="0" smtClean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(</a:t>
            </a:r>
            <a:r>
              <a:rPr lang="ru-RU" sz="2000" dirty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либо для новичков, готовых </a:t>
            </a:r>
            <a:r>
              <a:rPr lang="ru-RU" sz="2000" dirty="0" smtClean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к падениям</a:t>
            </a:r>
            <a:r>
              <a:rPr lang="ru-RU" sz="2000" dirty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) </a:t>
            </a:r>
            <a:endParaRPr lang="ru-RU" sz="2000" dirty="0" smtClean="0">
              <a:solidFill>
                <a:schemeClr val="accent1">
                  <a:lumMod val="50000"/>
                </a:schemeClr>
              </a:solidFill>
              <a:latin typeface="Arial Black" panose="020B0A04020102020204" pitchFamily="34" charset="0"/>
            </a:endParaRPr>
          </a:p>
          <a:p>
            <a:pPr lvl="0"/>
            <a:r>
              <a:rPr lang="ru-RU" sz="2000" dirty="0" smtClean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Идеально для карвинга и фристайла</a:t>
            </a:r>
            <a:endParaRPr lang="ru-RU" sz="2000" dirty="0">
              <a:solidFill>
                <a:schemeClr val="accent1">
                  <a:lumMod val="50000"/>
                </a:schemeClr>
              </a:solidFill>
              <a:latin typeface="Arial Black" panose="020B0A04020102020204" pitchFamily="34" charset="0"/>
            </a:endParaRPr>
          </a:p>
          <a:p>
            <a:pPr lvl="0"/>
            <a:r>
              <a:rPr lang="ru-RU" sz="2000" dirty="0" smtClean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Не </a:t>
            </a:r>
            <a:r>
              <a:rPr lang="ru-RU" sz="2000" dirty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подойдут для </a:t>
            </a:r>
            <a:r>
              <a:rPr lang="ru-RU" sz="2000" dirty="0" smtClean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фрирайда</a:t>
            </a:r>
            <a:endParaRPr lang="en-US" sz="2000" dirty="0" smtClean="0">
              <a:solidFill>
                <a:schemeClr val="accent1">
                  <a:lumMod val="50000"/>
                </a:schemeClr>
              </a:solidFill>
              <a:latin typeface="Arial Black" panose="020B0A040201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ru-RU" sz="2400" dirty="0">
              <a:solidFill>
                <a:schemeClr val="accent1">
                  <a:lumMod val="50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17" name="Объект 2"/>
          <p:cNvSpPr txBox="1">
            <a:spLocks/>
          </p:cNvSpPr>
          <p:nvPr/>
        </p:nvSpPr>
        <p:spPr>
          <a:xfrm>
            <a:off x="8195224" y="2091309"/>
            <a:ext cx="3600000" cy="46222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u="sng" dirty="0" smtClean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Flat</a:t>
            </a:r>
            <a:endParaRPr lang="ru-RU" sz="2000" u="sng" dirty="0" smtClean="0">
              <a:solidFill>
                <a:schemeClr val="accent1">
                  <a:lumMod val="50000"/>
                </a:schemeClr>
              </a:solidFill>
              <a:latin typeface="Arial Black" panose="020B0A04020102020204" pitchFamily="34" charset="0"/>
            </a:endParaRPr>
          </a:p>
          <a:p>
            <a:r>
              <a:rPr lang="ru-RU" sz="2000" dirty="0" smtClean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Для </a:t>
            </a:r>
            <a:r>
              <a:rPr lang="ru-RU" sz="2000" dirty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новичков и </a:t>
            </a:r>
            <a:r>
              <a:rPr lang="ru-RU" sz="2000" dirty="0" smtClean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имеющих </a:t>
            </a:r>
            <a:r>
              <a:rPr lang="ru-RU" sz="2000" dirty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опыт </a:t>
            </a:r>
            <a:r>
              <a:rPr lang="ru-RU" sz="2000" dirty="0" smtClean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катания</a:t>
            </a:r>
          </a:p>
          <a:p>
            <a:r>
              <a:rPr lang="ru-RU" sz="2000" dirty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Для фристайла </a:t>
            </a:r>
            <a:endParaRPr lang="ru-RU" sz="2000" dirty="0" smtClean="0">
              <a:solidFill>
                <a:schemeClr val="accent1">
                  <a:lumMod val="50000"/>
                </a:schemeClr>
              </a:solidFill>
              <a:latin typeface="Arial Black" panose="020B0A04020102020204" pitchFamily="34" charset="0"/>
            </a:endParaRPr>
          </a:p>
          <a:p>
            <a:r>
              <a:rPr lang="ru-RU" sz="2000" dirty="0" smtClean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Для </a:t>
            </a:r>
            <a:r>
              <a:rPr lang="ru-RU" sz="2000" dirty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изучения основ </a:t>
            </a:r>
            <a:r>
              <a:rPr lang="ru-RU" sz="2000" dirty="0" smtClean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карвинга (частично)</a:t>
            </a:r>
          </a:p>
          <a:p>
            <a:r>
              <a:rPr lang="ru-RU" sz="2000" dirty="0" smtClean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Не для фрирайда</a:t>
            </a:r>
            <a:endParaRPr lang="en-US" sz="2000" u="sng" dirty="0" smtClean="0">
              <a:solidFill>
                <a:schemeClr val="accent1">
                  <a:lumMod val="50000"/>
                </a:schemeClr>
              </a:solidFill>
              <a:latin typeface="Arial Black" panose="020B0A040201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ru-RU" sz="2400" dirty="0">
              <a:solidFill>
                <a:schemeClr val="accent1">
                  <a:lumMod val="50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19" name="Прямоугольник 18"/>
          <p:cNvSpPr/>
          <p:nvPr/>
        </p:nvSpPr>
        <p:spPr>
          <a:xfrm>
            <a:off x="4187298" y="1876858"/>
            <a:ext cx="3877025" cy="4519732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38122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Скругленный прямоугольник 12"/>
          <p:cNvSpPr/>
          <p:nvPr/>
        </p:nvSpPr>
        <p:spPr>
          <a:xfrm>
            <a:off x="4231331" y="538683"/>
            <a:ext cx="3440837" cy="83910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Скругленный прямоугольник 4"/>
          <p:cNvSpPr/>
          <p:nvPr/>
        </p:nvSpPr>
        <p:spPr>
          <a:xfrm flipV="1">
            <a:off x="215455" y="1803472"/>
            <a:ext cx="11728176" cy="4288121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84625" y="2092265"/>
            <a:ext cx="3620328" cy="46222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u="sng" dirty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Flying </a:t>
            </a:r>
            <a:r>
              <a:rPr lang="en-US" sz="2000" u="sng" dirty="0" smtClean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V</a:t>
            </a:r>
          </a:p>
          <a:p>
            <a:r>
              <a:rPr lang="ru-RU" sz="2000" dirty="0" smtClean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Отличный </a:t>
            </a:r>
            <a:r>
              <a:rPr lang="ru-RU" sz="2000" dirty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вариант для </a:t>
            </a:r>
            <a:r>
              <a:rPr lang="ru-RU" sz="2000" dirty="0" smtClean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новичков</a:t>
            </a:r>
            <a:endParaRPr lang="ru-RU" sz="2000" dirty="0">
              <a:solidFill>
                <a:schemeClr val="accent1">
                  <a:lumMod val="50000"/>
                </a:schemeClr>
              </a:solidFill>
              <a:latin typeface="Arial Black" panose="020B0A04020102020204" pitchFamily="34" charset="0"/>
            </a:endParaRPr>
          </a:p>
          <a:p>
            <a:r>
              <a:rPr lang="ru-RU" sz="2000" dirty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Д</a:t>
            </a:r>
            <a:r>
              <a:rPr lang="ru-RU" sz="2000" dirty="0" smtClean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ля </a:t>
            </a:r>
            <a:r>
              <a:rPr lang="ru-RU" sz="2000" dirty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изучения базового </a:t>
            </a:r>
            <a:r>
              <a:rPr lang="ru-RU" sz="2000" dirty="0" smtClean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карвинга и </a:t>
            </a:r>
            <a:r>
              <a:rPr lang="ru-RU" sz="2000" dirty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фристайла</a:t>
            </a:r>
          </a:p>
          <a:p>
            <a:r>
              <a:rPr lang="ru-RU" sz="2000" dirty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Д</a:t>
            </a:r>
            <a:r>
              <a:rPr lang="ru-RU" sz="2000" dirty="0" smtClean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ля </a:t>
            </a:r>
            <a:r>
              <a:rPr lang="ru-RU" sz="2000" dirty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фрирайда</a:t>
            </a:r>
          </a:p>
          <a:p>
            <a:endParaRPr lang="ru-RU" sz="2000" dirty="0" smtClean="0">
              <a:solidFill>
                <a:schemeClr val="accent1">
                  <a:lumMod val="50000"/>
                </a:schemeClr>
              </a:solidFill>
              <a:latin typeface="Arial Black" panose="020B0A04020102020204" pitchFamily="34" charset="0"/>
            </a:endParaRPr>
          </a:p>
          <a:p>
            <a:endParaRPr lang="ru-RU" sz="2400" dirty="0" smtClean="0">
              <a:solidFill>
                <a:schemeClr val="accent1">
                  <a:lumMod val="50000"/>
                </a:schemeClr>
              </a:solidFill>
              <a:latin typeface="Arial Black" panose="020B0A04020102020204" pitchFamily="34" charset="0"/>
            </a:endParaRPr>
          </a:p>
          <a:p>
            <a:endParaRPr lang="ru-RU" sz="2400" dirty="0" smtClean="0">
              <a:solidFill>
                <a:schemeClr val="accent1">
                  <a:lumMod val="50000"/>
                </a:schemeClr>
              </a:solidFill>
              <a:latin typeface="Arial Black" panose="020B0A04020102020204" pitchFamily="34" charset="0"/>
            </a:endParaRPr>
          </a:p>
          <a:p>
            <a:endParaRPr lang="en-US" sz="2400" dirty="0" smtClean="0">
              <a:solidFill>
                <a:schemeClr val="accent1">
                  <a:lumMod val="50000"/>
                </a:schemeClr>
              </a:solidFill>
              <a:latin typeface="Arial Black" panose="020B0A04020102020204" pitchFamily="34" charset="0"/>
            </a:endParaRPr>
          </a:p>
          <a:p>
            <a:endParaRPr lang="en-US" sz="2400" u="sng" dirty="0" smtClean="0">
              <a:solidFill>
                <a:schemeClr val="accent1">
                  <a:lumMod val="50000"/>
                </a:schemeClr>
              </a:solidFill>
              <a:latin typeface="Arial Black" panose="020B0A04020102020204" pitchFamily="34" charset="0"/>
            </a:endParaRPr>
          </a:p>
          <a:p>
            <a:endParaRPr lang="en-US" sz="2400" dirty="0" smtClean="0">
              <a:solidFill>
                <a:schemeClr val="accent1">
                  <a:lumMod val="50000"/>
                </a:schemeClr>
              </a:solidFill>
              <a:latin typeface="Arial Black" panose="020B0A04020102020204" pitchFamily="34" charset="0"/>
            </a:endParaRPr>
          </a:p>
          <a:p>
            <a:pPr marL="0" indent="0">
              <a:buNone/>
            </a:pPr>
            <a:endParaRPr lang="ru-RU" sz="2400" dirty="0">
              <a:solidFill>
                <a:schemeClr val="accent1">
                  <a:lumMod val="50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4" name="Объект 2"/>
          <p:cNvSpPr txBox="1">
            <a:spLocks/>
          </p:cNvSpPr>
          <p:nvPr/>
        </p:nvSpPr>
        <p:spPr>
          <a:xfrm>
            <a:off x="6973824" y="1700782"/>
            <a:ext cx="4008120" cy="44853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sz="2400" dirty="0">
              <a:solidFill>
                <a:schemeClr val="accent1">
                  <a:lumMod val="50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16" name="Объект 2"/>
          <p:cNvSpPr txBox="1">
            <a:spLocks/>
          </p:cNvSpPr>
          <p:nvPr/>
        </p:nvSpPr>
        <p:spPr>
          <a:xfrm>
            <a:off x="3952557" y="2131941"/>
            <a:ext cx="3998387" cy="43753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u="sng" dirty="0" smtClean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Camrock</a:t>
            </a:r>
            <a:endParaRPr lang="ru-RU" sz="2000" u="sng" dirty="0" smtClean="0">
              <a:solidFill>
                <a:schemeClr val="accent1">
                  <a:lumMod val="50000"/>
                </a:schemeClr>
              </a:solidFill>
              <a:latin typeface="Arial Black" panose="020B0A04020102020204" pitchFamily="34" charset="0"/>
            </a:endParaRPr>
          </a:p>
          <a:p>
            <a:r>
              <a:rPr lang="ru-RU" sz="2000" dirty="0" smtClean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Для новичков, </a:t>
            </a:r>
            <a:r>
              <a:rPr lang="ru-RU" sz="2000" dirty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готовых </a:t>
            </a:r>
            <a:r>
              <a:rPr lang="ru-RU" sz="2000" dirty="0" smtClean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прогрессировать, </a:t>
            </a:r>
            <a:r>
              <a:rPr lang="ru-RU" sz="2000" dirty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и </a:t>
            </a:r>
            <a:r>
              <a:rPr lang="ru-RU" sz="2000" dirty="0" smtClean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имеющих опыт</a:t>
            </a:r>
          </a:p>
          <a:p>
            <a:r>
              <a:rPr lang="ru-RU" sz="2000" dirty="0" smtClean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Отлично для фристайла</a:t>
            </a:r>
          </a:p>
          <a:p>
            <a:r>
              <a:rPr lang="ru-RU" sz="2000" dirty="0" smtClean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Для базового карвинга</a:t>
            </a:r>
          </a:p>
          <a:p>
            <a:r>
              <a:rPr lang="ru-RU" sz="2000" dirty="0" smtClean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Частично для фрирайда</a:t>
            </a:r>
          </a:p>
          <a:p>
            <a:endParaRPr lang="ru-RU" sz="2200" dirty="0">
              <a:solidFill>
                <a:schemeClr val="accent1">
                  <a:lumMod val="50000"/>
                </a:schemeClr>
              </a:solidFill>
              <a:latin typeface="Arial Black" panose="020B0A040201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ru-RU" sz="2400" dirty="0">
              <a:solidFill>
                <a:schemeClr val="accent1">
                  <a:lumMod val="50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17" name="Объект 2"/>
          <p:cNvSpPr txBox="1">
            <a:spLocks/>
          </p:cNvSpPr>
          <p:nvPr/>
        </p:nvSpPr>
        <p:spPr>
          <a:xfrm>
            <a:off x="8005138" y="2092265"/>
            <a:ext cx="3938493" cy="46222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u="sng" dirty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Pure Pop </a:t>
            </a:r>
            <a:r>
              <a:rPr lang="en-US" sz="2000" u="sng" dirty="0" smtClean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Camber</a:t>
            </a:r>
            <a:endParaRPr lang="ru-RU" sz="2000" dirty="0" smtClean="0">
              <a:solidFill>
                <a:schemeClr val="accent1">
                  <a:lumMod val="50000"/>
                </a:schemeClr>
              </a:solidFill>
              <a:latin typeface="Arial Black" panose="020B0A04020102020204" pitchFamily="34" charset="0"/>
            </a:endParaRPr>
          </a:p>
          <a:p>
            <a:r>
              <a:rPr lang="ru-RU" sz="2000" dirty="0" smtClean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Для новичков, </a:t>
            </a:r>
            <a:r>
              <a:rPr lang="ru-RU" sz="2000" dirty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готовых прогрессировать, </a:t>
            </a:r>
            <a:r>
              <a:rPr lang="ru-RU" sz="2000" dirty="0" smtClean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и имеющих опыт</a:t>
            </a:r>
          </a:p>
          <a:p>
            <a:r>
              <a:rPr lang="ru-RU" sz="2000" dirty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Отлично для </a:t>
            </a:r>
            <a:r>
              <a:rPr lang="ru-RU" sz="2000" dirty="0" smtClean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фристайла</a:t>
            </a:r>
          </a:p>
          <a:p>
            <a:r>
              <a:rPr lang="ru-RU" sz="2000" dirty="0" smtClean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Для </a:t>
            </a:r>
            <a:r>
              <a:rPr lang="ru-RU" sz="2000" dirty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изучения базового </a:t>
            </a:r>
            <a:r>
              <a:rPr lang="ru-RU" sz="2000" dirty="0" smtClean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карвинга</a:t>
            </a:r>
          </a:p>
          <a:p>
            <a:r>
              <a:rPr lang="ru-RU" sz="2000" dirty="0" smtClean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Частично для фрирайда</a:t>
            </a:r>
            <a:endParaRPr lang="ru-RU" sz="2000" dirty="0">
              <a:solidFill>
                <a:schemeClr val="accent1">
                  <a:lumMod val="50000"/>
                </a:schemeClr>
              </a:solidFill>
              <a:latin typeface="Arial Black" panose="020B0A040201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ru-RU" sz="2400" dirty="0">
              <a:solidFill>
                <a:schemeClr val="accent1">
                  <a:lumMod val="50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19" name="Прямоугольник 18"/>
          <p:cNvSpPr/>
          <p:nvPr/>
        </p:nvSpPr>
        <p:spPr>
          <a:xfrm>
            <a:off x="3906061" y="1799383"/>
            <a:ext cx="4091380" cy="4288122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589" y="5096095"/>
            <a:ext cx="3118718" cy="830163"/>
          </a:xfrm>
          <a:prstGeom prst="rect">
            <a:avLst/>
          </a:prstGeom>
        </p:spPr>
      </p:pic>
      <p:pic>
        <p:nvPicPr>
          <p:cNvPr id="15" name="Рисунок 14"/>
          <p:cNvPicPr/>
          <p:nvPr/>
        </p:nvPicPr>
        <p:blipFill>
          <a:blip r:embed="rId3"/>
          <a:stretch>
            <a:fillRect/>
          </a:stretch>
        </p:blipFill>
        <p:spPr>
          <a:xfrm>
            <a:off x="8244739" y="5099155"/>
            <a:ext cx="3443308" cy="824042"/>
          </a:xfrm>
          <a:prstGeom prst="rect">
            <a:avLst/>
          </a:prstGeom>
        </p:spPr>
      </p:pic>
      <p:pic>
        <p:nvPicPr>
          <p:cNvPr id="20" name="Рисунок 19"/>
          <p:cNvPicPr/>
          <p:nvPr/>
        </p:nvPicPr>
        <p:blipFill rotWithShape="1">
          <a:blip r:embed="rId4"/>
          <a:srcRect l="2114" r="1037"/>
          <a:stretch/>
        </p:blipFill>
        <p:spPr>
          <a:xfrm>
            <a:off x="4093054" y="5096095"/>
            <a:ext cx="3769789" cy="833414"/>
          </a:xfrm>
          <a:prstGeom prst="rect">
            <a:avLst/>
          </a:prstGeom>
        </p:spPr>
      </p:pic>
      <p:sp>
        <p:nvSpPr>
          <p:cNvPr id="12" name="Заголовок 1"/>
          <p:cNvSpPr>
            <a:spLocks noGrp="1"/>
          </p:cNvSpPr>
          <p:nvPr>
            <p:ph type="title"/>
          </p:nvPr>
        </p:nvSpPr>
        <p:spPr>
          <a:xfrm>
            <a:off x="720148" y="489125"/>
            <a:ext cx="10515600" cy="1043261"/>
          </a:xfrm>
        </p:spPr>
        <p:txBody>
          <a:bodyPr>
            <a:normAutofit/>
          </a:bodyPr>
          <a:lstStyle/>
          <a:p>
            <a:pPr algn="ctr"/>
            <a:r>
              <a:rPr lang="ru-RU" sz="3600" dirty="0" smtClean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Прогибы</a:t>
            </a:r>
            <a:endParaRPr lang="ru-RU" sz="3600" dirty="0">
              <a:solidFill>
                <a:schemeClr val="accent1">
                  <a:lumMod val="50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1497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Скругленный прямоугольник 12"/>
          <p:cNvSpPr/>
          <p:nvPr/>
        </p:nvSpPr>
        <p:spPr>
          <a:xfrm>
            <a:off x="4261712" y="589615"/>
            <a:ext cx="3483981" cy="83910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Скругленный прямоугольник 4"/>
          <p:cNvSpPr/>
          <p:nvPr/>
        </p:nvSpPr>
        <p:spPr>
          <a:xfrm flipV="1">
            <a:off x="231912" y="1876858"/>
            <a:ext cx="11728176" cy="4117542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91593" y="2215717"/>
            <a:ext cx="3525362" cy="46222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u="sng" dirty="0" smtClean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Flat Top</a:t>
            </a:r>
          </a:p>
          <a:p>
            <a:r>
              <a:rPr lang="ru-RU" sz="2000" dirty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д</a:t>
            </a:r>
            <a:r>
              <a:rPr lang="ru-RU" sz="2000" dirty="0" smtClean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ля новичков</a:t>
            </a:r>
            <a:endParaRPr lang="en-US" sz="2000" dirty="0">
              <a:solidFill>
                <a:schemeClr val="accent1">
                  <a:lumMod val="50000"/>
                </a:schemeClr>
              </a:solidFill>
              <a:latin typeface="Arial Black" panose="020B0A04020102020204" pitchFamily="34" charset="0"/>
            </a:endParaRPr>
          </a:p>
          <a:p>
            <a:r>
              <a:rPr lang="ru-RU" sz="2000" dirty="0" smtClean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Отлично для фристайла</a:t>
            </a:r>
            <a:endParaRPr lang="ru-RU" sz="2000" dirty="0">
              <a:solidFill>
                <a:schemeClr val="accent1">
                  <a:lumMod val="50000"/>
                </a:schemeClr>
              </a:solidFill>
              <a:latin typeface="Arial Black" panose="020B0A04020102020204" pitchFamily="34" charset="0"/>
            </a:endParaRPr>
          </a:p>
          <a:p>
            <a:r>
              <a:rPr lang="ru-RU" sz="2000" dirty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Д</a:t>
            </a:r>
            <a:r>
              <a:rPr lang="ru-RU" sz="2000" dirty="0" smtClean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ля </a:t>
            </a:r>
            <a:r>
              <a:rPr lang="ru-RU" sz="2000" dirty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базового карвинга и фрирайда</a:t>
            </a:r>
          </a:p>
          <a:p>
            <a:pPr marL="0" indent="0">
              <a:buNone/>
            </a:pPr>
            <a:endParaRPr lang="en-US" sz="2000" dirty="0" smtClean="0">
              <a:solidFill>
                <a:schemeClr val="accent1">
                  <a:lumMod val="50000"/>
                </a:schemeClr>
              </a:solidFill>
              <a:latin typeface="Arial Black" panose="020B0A04020102020204" pitchFamily="34" charset="0"/>
            </a:endParaRPr>
          </a:p>
          <a:p>
            <a:pPr marL="0" indent="0">
              <a:buNone/>
            </a:pPr>
            <a:endParaRPr lang="en-US" sz="2000" u="sng" dirty="0" smtClean="0">
              <a:solidFill>
                <a:schemeClr val="accent1">
                  <a:lumMod val="50000"/>
                </a:schemeClr>
              </a:solidFill>
              <a:latin typeface="Arial Black" panose="020B0A04020102020204" pitchFamily="34" charset="0"/>
            </a:endParaRPr>
          </a:p>
          <a:p>
            <a:endParaRPr lang="ru-RU" sz="2000" dirty="0" smtClean="0">
              <a:solidFill>
                <a:schemeClr val="accent1">
                  <a:lumMod val="50000"/>
                </a:schemeClr>
              </a:solidFill>
              <a:latin typeface="Arial Black" panose="020B0A04020102020204" pitchFamily="34" charset="0"/>
            </a:endParaRPr>
          </a:p>
          <a:p>
            <a:endParaRPr lang="ru-RU" sz="2400" dirty="0" smtClean="0">
              <a:solidFill>
                <a:schemeClr val="accent1">
                  <a:lumMod val="50000"/>
                </a:schemeClr>
              </a:solidFill>
              <a:latin typeface="Arial Black" panose="020B0A04020102020204" pitchFamily="34" charset="0"/>
            </a:endParaRPr>
          </a:p>
          <a:p>
            <a:endParaRPr lang="ru-RU" sz="2400" dirty="0" smtClean="0">
              <a:solidFill>
                <a:schemeClr val="accent1">
                  <a:lumMod val="50000"/>
                </a:schemeClr>
              </a:solidFill>
              <a:latin typeface="Arial Black" panose="020B0A04020102020204" pitchFamily="34" charset="0"/>
            </a:endParaRPr>
          </a:p>
          <a:p>
            <a:endParaRPr lang="en-US" sz="2400" dirty="0" smtClean="0">
              <a:solidFill>
                <a:schemeClr val="accent1">
                  <a:lumMod val="50000"/>
                </a:schemeClr>
              </a:solidFill>
              <a:latin typeface="Arial Black" panose="020B0A04020102020204" pitchFamily="34" charset="0"/>
            </a:endParaRPr>
          </a:p>
          <a:p>
            <a:endParaRPr lang="en-US" sz="2400" u="sng" dirty="0" smtClean="0">
              <a:solidFill>
                <a:schemeClr val="accent1">
                  <a:lumMod val="50000"/>
                </a:schemeClr>
              </a:solidFill>
              <a:latin typeface="Arial Black" panose="020B0A04020102020204" pitchFamily="34" charset="0"/>
            </a:endParaRPr>
          </a:p>
          <a:p>
            <a:endParaRPr lang="en-US" sz="2400" dirty="0" smtClean="0">
              <a:solidFill>
                <a:schemeClr val="accent1">
                  <a:lumMod val="50000"/>
                </a:schemeClr>
              </a:solidFill>
              <a:latin typeface="Arial Black" panose="020B0A04020102020204" pitchFamily="34" charset="0"/>
            </a:endParaRPr>
          </a:p>
          <a:p>
            <a:pPr marL="0" indent="0">
              <a:buNone/>
            </a:pPr>
            <a:endParaRPr lang="ru-RU" sz="2400" dirty="0">
              <a:solidFill>
                <a:schemeClr val="accent1">
                  <a:lumMod val="50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4" name="Объект 2"/>
          <p:cNvSpPr txBox="1">
            <a:spLocks/>
          </p:cNvSpPr>
          <p:nvPr/>
        </p:nvSpPr>
        <p:spPr>
          <a:xfrm>
            <a:off x="6973824" y="1700782"/>
            <a:ext cx="4008120" cy="44853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sz="2400" dirty="0">
              <a:solidFill>
                <a:schemeClr val="accent1">
                  <a:lumMod val="50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16" name="Объект 2"/>
          <p:cNvSpPr txBox="1">
            <a:spLocks/>
          </p:cNvSpPr>
          <p:nvPr/>
        </p:nvSpPr>
        <p:spPr>
          <a:xfrm>
            <a:off x="3916955" y="2215717"/>
            <a:ext cx="4173496" cy="43753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u="sng" dirty="0" smtClean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Directional </a:t>
            </a:r>
            <a:r>
              <a:rPr lang="en-US" sz="2000" u="sng" dirty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Camber (Rocker)</a:t>
            </a:r>
          </a:p>
          <a:p>
            <a:r>
              <a:rPr lang="ru-RU" sz="2000" dirty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Д</a:t>
            </a:r>
            <a:r>
              <a:rPr lang="ru-RU" sz="2000" dirty="0" smtClean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ля </a:t>
            </a:r>
            <a:r>
              <a:rPr lang="ru-RU" sz="2000" dirty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более продвинутых </a:t>
            </a:r>
            <a:r>
              <a:rPr lang="ru-RU" sz="2000" dirty="0" smtClean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райдеров</a:t>
            </a:r>
            <a:endParaRPr lang="ru-RU" sz="2000" dirty="0">
              <a:solidFill>
                <a:schemeClr val="accent1">
                  <a:lumMod val="50000"/>
                </a:schemeClr>
              </a:solidFill>
              <a:latin typeface="Arial Black" panose="020B0A04020102020204" pitchFamily="34" charset="0"/>
            </a:endParaRPr>
          </a:p>
          <a:p>
            <a:r>
              <a:rPr lang="ru-RU" sz="2000" dirty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Д</a:t>
            </a:r>
            <a:r>
              <a:rPr lang="ru-RU" sz="2000" dirty="0" smtClean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ля </a:t>
            </a:r>
            <a:r>
              <a:rPr lang="ru-RU" sz="2000" dirty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карвинга </a:t>
            </a:r>
            <a:r>
              <a:rPr lang="ru-RU" sz="2000" dirty="0" smtClean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и фрирайда</a:t>
            </a:r>
          </a:p>
          <a:p>
            <a:r>
              <a:rPr lang="ru-RU" sz="2000" dirty="0" smtClean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Не для фристайла</a:t>
            </a:r>
          </a:p>
          <a:p>
            <a:endParaRPr lang="ru-RU" sz="2000" dirty="0">
              <a:solidFill>
                <a:schemeClr val="accent1">
                  <a:lumMod val="50000"/>
                </a:schemeClr>
              </a:solidFill>
              <a:latin typeface="Arial Black" panose="020B0A04020102020204" pitchFamily="34" charset="0"/>
            </a:endParaRPr>
          </a:p>
          <a:p>
            <a:pPr marL="0" indent="0">
              <a:buNone/>
            </a:pPr>
            <a:endParaRPr lang="ru-RU" sz="2000" u="sng" dirty="0" smtClean="0">
              <a:solidFill>
                <a:schemeClr val="accent1">
                  <a:lumMod val="50000"/>
                </a:schemeClr>
              </a:solidFill>
              <a:latin typeface="Arial Black" panose="020B0A04020102020204" pitchFamily="34" charset="0"/>
            </a:endParaRPr>
          </a:p>
          <a:p>
            <a:endParaRPr lang="ru-RU" sz="2200" dirty="0">
              <a:solidFill>
                <a:schemeClr val="accent1">
                  <a:lumMod val="50000"/>
                </a:schemeClr>
              </a:solidFill>
              <a:latin typeface="Arial Black" panose="020B0A040201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ru-RU" sz="2400" dirty="0">
              <a:solidFill>
                <a:schemeClr val="accent1">
                  <a:lumMod val="50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17" name="Объект 2"/>
          <p:cNvSpPr txBox="1">
            <a:spLocks/>
          </p:cNvSpPr>
          <p:nvPr/>
        </p:nvSpPr>
        <p:spPr>
          <a:xfrm>
            <a:off x="8244391" y="2215717"/>
            <a:ext cx="3715697" cy="46222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u="sng" dirty="0" smtClean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Flat Rocker</a:t>
            </a:r>
            <a:endParaRPr lang="ru-RU" sz="2000" u="sng" dirty="0" smtClean="0">
              <a:solidFill>
                <a:schemeClr val="accent1">
                  <a:lumMod val="50000"/>
                </a:schemeClr>
              </a:solidFill>
              <a:latin typeface="Arial Black" panose="020B0A04020102020204" pitchFamily="34" charset="0"/>
            </a:endParaRPr>
          </a:p>
          <a:p>
            <a:r>
              <a:rPr lang="ru-RU" sz="2000" dirty="0" smtClean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Для имеющих опыт </a:t>
            </a:r>
          </a:p>
          <a:p>
            <a:r>
              <a:rPr lang="ru-RU" sz="2000" dirty="0" smtClean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Подходят </a:t>
            </a:r>
            <a:r>
              <a:rPr lang="ru-RU" sz="2000" dirty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для фрирайда </a:t>
            </a:r>
            <a:endParaRPr lang="ru-RU" sz="2000" dirty="0" smtClean="0">
              <a:solidFill>
                <a:schemeClr val="accent1">
                  <a:lumMod val="50000"/>
                </a:schemeClr>
              </a:solidFill>
              <a:latin typeface="Arial Black" panose="020B0A04020102020204" pitchFamily="34" charset="0"/>
            </a:endParaRPr>
          </a:p>
          <a:p>
            <a:r>
              <a:rPr lang="ru-RU" sz="2000" dirty="0" smtClean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Для изучения </a:t>
            </a:r>
            <a:r>
              <a:rPr lang="ru-RU" sz="2000" dirty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базового </a:t>
            </a:r>
            <a:r>
              <a:rPr lang="ru-RU" sz="2000" dirty="0" smtClean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карвинга</a:t>
            </a:r>
          </a:p>
          <a:p>
            <a:endParaRPr lang="ru-RU" sz="2000" dirty="0">
              <a:solidFill>
                <a:schemeClr val="accent1">
                  <a:lumMod val="50000"/>
                </a:schemeClr>
              </a:solidFill>
              <a:latin typeface="Arial Black" panose="020B0A04020102020204" pitchFamily="34" charset="0"/>
            </a:endParaRPr>
          </a:p>
          <a:p>
            <a:pPr marL="0" indent="0">
              <a:buNone/>
            </a:pPr>
            <a:endParaRPr lang="ru-RU" sz="2000" dirty="0" smtClean="0">
              <a:solidFill>
                <a:schemeClr val="accent1">
                  <a:lumMod val="50000"/>
                </a:schemeClr>
              </a:solidFill>
              <a:latin typeface="Arial Black" panose="020B0A040201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ru-RU" sz="2400" dirty="0">
              <a:solidFill>
                <a:schemeClr val="accent1">
                  <a:lumMod val="50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19" name="Прямоугольник 18"/>
          <p:cNvSpPr/>
          <p:nvPr/>
        </p:nvSpPr>
        <p:spPr>
          <a:xfrm>
            <a:off x="3856382" y="1876858"/>
            <a:ext cx="4234069" cy="4117542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4" name="Рисунок 13"/>
          <p:cNvPicPr/>
          <p:nvPr/>
        </p:nvPicPr>
        <p:blipFill>
          <a:blip r:embed="rId2"/>
          <a:stretch>
            <a:fillRect/>
          </a:stretch>
        </p:blipFill>
        <p:spPr>
          <a:xfrm>
            <a:off x="500722" y="4813055"/>
            <a:ext cx="3118296" cy="792120"/>
          </a:xfrm>
          <a:prstGeom prst="rect">
            <a:avLst/>
          </a:prstGeom>
        </p:spPr>
      </p:pic>
      <p:pic>
        <p:nvPicPr>
          <p:cNvPr id="21" name="Рисунок 20"/>
          <p:cNvPicPr/>
          <p:nvPr/>
        </p:nvPicPr>
        <p:blipFill>
          <a:blip r:embed="rId3"/>
          <a:stretch>
            <a:fillRect/>
          </a:stretch>
        </p:blipFill>
        <p:spPr>
          <a:xfrm>
            <a:off x="8327815" y="4813055"/>
            <a:ext cx="3437718" cy="792120"/>
          </a:xfrm>
          <a:prstGeom prst="rect">
            <a:avLst/>
          </a:prstGeom>
        </p:spPr>
      </p:pic>
      <p:pic>
        <p:nvPicPr>
          <p:cNvPr id="22" name="Рисунок 21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0894" y="4813055"/>
            <a:ext cx="3771079" cy="792120"/>
          </a:xfrm>
          <a:prstGeom prst="rect">
            <a:avLst/>
          </a:prstGeom>
          <a:noFill/>
        </p:spPr>
      </p:pic>
      <p:sp>
        <p:nvSpPr>
          <p:cNvPr id="12" name="Заголовок 1"/>
          <p:cNvSpPr>
            <a:spLocks noGrp="1"/>
          </p:cNvSpPr>
          <p:nvPr>
            <p:ph type="title"/>
          </p:nvPr>
        </p:nvSpPr>
        <p:spPr>
          <a:xfrm>
            <a:off x="745902" y="546144"/>
            <a:ext cx="10515600" cy="1043261"/>
          </a:xfrm>
        </p:spPr>
        <p:txBody>
          <a:bodyPr>
            <a:normAutofit/>
          </a:bodyPr>
          <a:lstStyle/>
          <a:p>
            <a:pPr algn="ctr"/>
            <a:r>
              <a:rPr lang="ru-RU" sz="3600" dirty="0" smtClean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Прогибы</a:t>
            </a:r>
            <a:endParaRPr lang="ru-RU" sz="3600" dirty="0">
              <a:solidFill>
                <a:schemeClr val="accent1">
                  <a:lumMod val="50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8886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Скругленный прямоугольник 20"/>
          <p:cNvSpPr/>
          <p:nvPr/>
        </p:nvSpPr>
        <p:spPr>
          <a:xfrm>
            <a:off x="4803494" y="563627"/>
            <a:ext cx="2696902" cy="83910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sz="3600" b="1" dirty="0" smtClean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Форма</a:t>
            </a:r>
            <a:endParaRPr lang="ru-RU" sz="3600" b="1" dirty="0">
              <a:solidFill>
                <a:schemeClr val="accent1">
                  <a:lumMod val="50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4925251" y="2419433"/>
            <a:ext cx="12724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Twin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Tip</a:t>
            </a:r>
            <a:endParaRPr lang="ru-RU" dirty="0">
              <a:solidFill>
                <a:schemeClr val="accent1">
                  <a:lumMod val="50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4925251" y="3773166"/>
            <a:ext cx="15733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Directional</a:t>
            </a:r>
            <a:endParaRPr lang="ru-RU" dirty="0">
              <a:solidFill>
                <a:schemeClr val="accent1">
                  <a:lumMod val="50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4925251" y="4981182"/>
            <a:ext cx="15716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Directional Twin</a:t>
            </a:r>
            <a:endParaRPr lang="ru-RU" dirty="0">
              <a:solidFill>
                <a:schemeClr val="accent1">
                  <a:lumMod val="50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8473498" y="3301053"/>
            <a:ext cx="12176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Tapered</a:t>
            </a:r>
            <a:endParaRPr lang="ru-RU" dirty="0">
              <a:solidFill>
                <a:schemeClr val="accent1">
                  <a:lumMod val="50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8007809" y="5258181"/>
            <a:ext cx="23759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ru-RU" dirty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Ласточкин хвост</a:t>
            </a:r>
          </a:p>
        </p:txBody>
      </p:sp>
      <p:sp>
        <p:nvSpPr>
          <p:cNvPr id="16" name="Скругленный прямоугольник 15"/>
          <p:cNvSpPr/>
          <p:nvPr/>
        </p:nvSpPr>
        <p:spPr>
          <a:xfrm>
            <a:off x="736597" y="2029296"/>
            <a:ext cx="3895725" cy="1046025"/>
          </a:xfrm>
          <a:prstGeom prst="round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Скругленный прямоугольник 16"/>
          <p:cNvSpPr/>
          <p:nvPr/>
        </p:nvSpPr>
        <p:spPr>
          <a:xfrm>
            <a:off x="736597" y="3412653"/>
            <a:ext cx="3895725" cy="1036242"/>
          </a:xfrm>
          <a:prstGeom prst="roundRect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Скругленный прямоугольник 17"/>
          <p:cNvSpPr/>
          <p:nvPr/>
        </p:nvSpPr>
        <p:spPr>
          <a:xfrm>
            <a:off x="736598" y="4786227"/>
            <a:ext cx="3895725" cy="1036242"/>
          </a:xfrm>
          <a:prstGeom prst="roundRect">
            <a:avLst/>
          </a:prstGeom>
          <a:blipFill>
            <a:blip r:embed="rId4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Скругленный прямоугольник 18"/>
          <p:cNvSpPr/>
          <p:nvPr/>
        </p:nvSpPr>
        <p:spPr>
          <a:xfrm>
            <a:off x="7134455" y="2022295"/>
            <a:ext cx="3895725" cy="1042702"/>
          </a:xfrm>
          <a:prstGeom prst="roundRect">
            <a:avLst/>
          </a:prstGeom>
          <a:blipFill>
            <a:blip r:embed="rId5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Скругленный прямоугольник 19"/>
          <p:cNvSpPr/>
          <p:nvPr/>
        </p:nvSpPr>
        <p:spPr>
          <a:xfrm>
            <a:off x="7134455" y="4008106"/>
            <a:ext cx="3895725" cy="1042702"/>
          </a:xfrm>
          <a:prstGeom prst="roundRect">
            <a:avLst/>
          </a:prstGeom>
          <a:blipFill>
            <a:blip r:embed="rId6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31989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Скругленный прямоугольник 4"/>
          <p:cNvSpPr/>
          <p:nvPr/>
        </p:nvSpPr>
        <p:spPr>
          <a:xfrm>
            <a:off x="4544028" y="803618"/>
            <a:ext cx="3103944" cy="7936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Скругленный прямоугольник 3"/>
          <p:cNvSpPr/>
          <p:nvPr/>
        </p:nvSpPr>
        <p:spPr>
          <a:xfrm>
            <a:off x="914069" y="2383842"/>
            <a:ext cx="3803248" cy="2095561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560389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3600" dirty="0" smtClean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Ширина</a:t>
            </a:r>
            <a:endParaRPr lang="ru-RU" sz="3600" dirty="0">
              <a:solidFill>
                <a:schemeClr val="accent1">
                  <a:lumMod val="50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03755" y="2580611"/>
            <a:ext cx="3423876" cy="179461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ru-RU" sz="2400" dirty="0" smtClean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Стандартная (250 </a:t>
            </a:r>
            <a:r>
              <a:rPr lang="ru-RU" sz="2400" dirty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-</a:t>
            </a:r>
            <a:r>
              <a:rPr lang="ru-RU" sz="2400" dirty="0" smtClean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 </a:t>
            </a:r>
            <a:r>
              <a:rPr lang="ru-RU" sz="2400" dirty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260 </a:t>
            </a:r>
            <a:r>
              <a:rPr lang="ru-RU" sz="2400" dirty="0" smtClean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мм)</a:t>
            </a:r>
            <a:endParaRPr lang="ru-RU" sz="2400" dirty="0">
              <a:solidFill>
                <a:schemeClr val="accent1">
                  <a:lumMod val="50000"/>
                </a:schemeClr>
              </a:solidFill>
              <a:latin typeface="Arial Black" panose="020B0A04020102020204" pitchFamily="34" charset="0"/>
            </a:endParaRPr>
          </a:p>
          <a:p>
            <a:pPr>
              <a:lnSpc>
                <a:spcPct val="100000"/>
              </a:lnSpc>
            </a:pPr>
            <a:r>
              <a:rPr lang="ru-RU" sz="2400" dirty="0" smtClean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Широкая (от </a:t>
            </a:r>
            <a:r>
              <a:rPr lang="ru-RU" sz="2400" dirty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260 </a:t>
            </a:r>
            <a:r>
              <a:rPr lang="ru-RU" sz="2400" dirty="0" smtClean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мм)</a:t>
            </a:r>
            <a:endParaRPr lang="ru-RU" sz="2400" dirty="0">
              <a:solidFill>
                <a:schemeClr val="accent1">
                  <a:lumMod val="50000"/>
                </a:schemeClr>
              </a:solidFill>
              <a:latin typeface="Arial Black" panose="020B0A04020102020204" pitchFamily="34" charset="0"/>
            </a:endParaRPr>
          </a:p>
          <a:p>
            <a:pPr marL="0" indent="0">
              <a:buNone/>
            </a:pPr>
            <a:endParaRPr lang="ru-RU" dirty="0"/>
          </a:p>
        </p:txBody>
      </p:sp>
      <p:sp>
        <p:nvSpPr>
          <p:cNvPr id="10" name="Скругленный прямоугольник 9"/>
          <p:cNvSpPr/>
          <p:nvPr/>
        </p:nvSpPr>
        <p:spPr>
          <a:xfrm>
            <a:off x="5301206" y="2383842"/>
            <a:ext cx="5914662" cy="3600269"/>
          </a:xfrm>
          <a:prstGeom prst="round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63590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Скругленный прямоугольник 7"/>
          <p:cNvSpPr/>
          <p:nvPr/>
        </p:nvSpPr>
        <p:spPr>
          <a:xfrm>
            <a:off x="3090441" y="631125"/>
            <a:ext cx="6065135" cy="72311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Скругленный прямоугольник 5"/>
          <p:cNvSpPr/>
          <p:nvPr/>
        </p:nvSpPr>
        <p:spPr>
          <a:xfrm>
            <a:off x="2885694" y="1952625"/>
            <a:ext cx="6420612" cy="4413684"/>
          </a:xfrm>
          <a:prstGeom prst="round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3156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3600" dirty="0" smtClean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Система закладных</a:t>
            </a:r>
            <a:endParaRPr lang="ru-RU" sz="3600" dirty="0">
              <a:solidFill>
                <a:schemeClr val="accent1">
                  <a:lumMod val="50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0721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Скругленный прямоугольник 4"/>
          <p:cNvSpPr/>
          <p:nvPr/>
        </p:nvSpPr>
        <p:spPr>
          <a:xfrm>
            <a:off x="1423686" y="736982"/>
            <a:ext cx="9363919" cy="7936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543891"/>
            <a:ext cx="10515600" cy="1179871"/>
          </a:xfrm>
        </p:spPr>
        <p:txBody>
          <a:bodyPr>
            <a:normAutofit/>
          </a:bodyPr>
          <a:lstStyle/>
          <a:p>
            <a:pPr algn="ctr"/>
            <a:r>
              <a:rPr lang="ru-RU" sz="3600" dirty="0" smtClean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Как правильно выбрать сноуборд</a:t>
            </a:r>
            <a:endParaRPr lang="ru-RU" sz="3600" dirty="0">
              <a:solidFill>
                <a:schemeClr val="accent1">
                  <a:lumMod val="50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4" name="Скругленный прямоугольник 3"/>
          <p:cNvSpPr/>
          <p:nvPr/>
        </p:nvSpPr>
        <p:spPr>
          <a:xfrm>
            <a:off x="1257453" y="2199741"/>
            <a:ext cx="9677093" cy="2771468"/>
          </a:xfrm>
          <a:prstGeom prst="roundRect">
            <a:avLst/>
          </a:prstGeom>
          <a:noFill/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423686" y="2427653"/>
            <a:ext cx="9410392" cy="2543556"/>
          </a:xfrm>
          <a:ln w="19050">
            <a:noFill/>
          </a:ln>
        </p:spPr>
        <p:txBody>
          <a:bodyPr>
            <a:normAutofit/>
          </a:bodyPr>
          <a:lstStyle/>
          <a:p>
            <a:pPr marL="0" lvl="0" indent="0">
              <a:lnSpc>
                <a:spcPct val="120000"/>
              </a:lnSpc>
              <a:buNone/>
            </a:pPr>
            <a:r>
              <a:rPr lang="ru-RU" sz="2400" dirty="0" smtClean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1) Определить </a:t>
            </a:r>
            <a:r>
              <a:rPr lang="ru-RU" sz="2400" dirty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уровень </a:t>
            </a:r>
            <a:r>
              <a:rPr lang="ru-RU" sz="2400" dirty="0" smtClean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катания</a:t>
            </a:r>
          </a:p>
          <a:p>
            <a:pPr marL="0" lvl="0" indent="0">
              <a:lnSpc>
                <a:spcPct val="120000"/>
              </a:lnSpc>
              <a:buNone/>
            </a:pPr>
            <a:r>
              <a:rPr lang="ru-RU" sz="2400" dirty="0" smtClean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2) Выбрать стиль катания</a:t>
            </a:r>
          </a:p>
          <a:p>
            <a:pPr marL="0" lvl="0" indent="0">
              <a:lnSpc>
                <a:spcPct val="120000"/>
              </a:lnSpc>
              <a:buNone/>
            </a:pPr>
            <a:r>
              <a:rPr lang="ru-RU" sz="2400" dirty="0" smtClean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3) Выбрать сноубордические </a:t>
            </a:r>
            <a:r>
              <a:rPr lang="ru-RU" sz="2400" dirty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ботинки </a:t>
            </a:r>
            <a:r>
              <a:rPr lang="ru-RU" sz="2400" dirty="0" smtClean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и  крепления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ru-RU" sz="2400" dirty="0" smtClean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4) Приобрести подходящий сноуборд</a:t>
            </a:r>
            <a:endParaRPr lang="ru-RU" sz="2400" dirty="0">
              <a:solidFill>
                <a:schemeClr val="accent1">
                  <a:lumMod val="50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5559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Скругленный прямоугольник 4"/>
          <p:cNvSpPr/>
          <p:nvPr/>
        </p:nvSpPr>
        <p:spPr>
          <a:xfrm>
            <a:off x="2824223" y="514522"/>
            <a:ext cx="6643868" cy="99018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26690" y="379412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3600" dirty="0" smtClean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Цель и задачи проекта</a:t>
            </a:r>
            <a:endParaRPr lang="ru-RU" sz="3600" dirty="0">
              <a:solidFill>
                <a:schemeClr val="accent1">
                  <a:lumMod val="50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4" name="Скругленный прямоугольник 3"/>
          <p:cNvSpPr/>
          <p:nvPr/>
        </p:nvSpPr>
        <p:spPr>
          <a:xfrm>
            <a:off x="1285414" y="2043456"/>
            <a:ext cx="9621172" cy="3449282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533525" y="2237875"/>
            <a:ext cx="9505950" cy="3424289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400" dirty="0" smtClean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Цель:</a:t>
            </a:r>
          </a:p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ru-RU" sz="2400" dirty="0" smtClean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структурировать информацию по данной теме</a:t>
            </a:r>
            <a:endParaRPr lang="ru-RU" sz="2400" dirty="0">
              <a:solidFill>
                <a:schemeClr val="accent1">
                  <a:lumMod val="50000"/>
                </a:schemeClr>
              </a:solidFill>
              <a:latin typeface="Arial Black" panose="020B0A04020102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ru-RU" sz="2400" dirty="0" smtClean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Задачи:</a:t>
            </a:r>
          </a:p>
          <a:p>
            <a:pPr>
              <a:lnSpc>
                <a:spcPct val="100000"/>
              </a:lnSpc>
            </a:pPr>
            <a:r>
              <a:rPr lang="ru-RU" sz="2400" dirty="0" smtClean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Найти </a:t>
            </a:r>
            <a:r>
              <a:rPr lang="ru-RU" sz="2400" dirty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и изучить необходимую </a:t>
            </a:r>
            <a:r>
              <a:rPr lang="ru-RU" sz="2400" dirty="0" smtClean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информацию</a:t>
            </a:r>
          </a:p>
          <a:p>
            <a:pPr>
              <a:lnSpc>
                <a:spcPct val="100000"/>
              </a:lnSpc>
            </a:pPr>
            <a:r>
              <a:rPr lang="ru-RU" sz="2400" dirty="0" smtClean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Создать </a:t>
            </a:r>
            <a:r>
              <a:rPr lang="ru-RU" sz="2400" dirty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и представить итоговый продукт проекта, основанный на </a:t>
            </a:r>
            <a:r>
              <a:rPr lang="ru-RU" sz="2400" dirty="0" smtClean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её анализе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93582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Скругленный прямоугольник 16"/>
          <p:cNvSpPr/>
          <p:nvPr/>
        </p:nvSpPr>
        <p:spPr>
          <a:xfrm>
            <a:off x="4597078" y="657818"/>
            <a:ext cx="2997843" cy="81022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Скругленный прямоугольник 11"/>
          <p:cNvSpPr/>
          <p:nvPr/>
        </p:nvSpPr>
        <p:spPr>
          <a:xfrm>
            <a:off x="402938" y="2193493"/>
            <a:ext cx="4805667" cy="3588419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46758" y="2587816"/>
            <a:ext cx="4518025" cy="3442593"/>
          </a:xfrm>
        </p:spPr>
        <p:txBody>
          <a:bodyPr>
            <a:noAutofit/>
          </a:bodyPr>
          <a:lstStyle/>
          <a:p>
            <a:pPr>
              <a:spcAft>
                <a:spcPts val="1200"/>
              </a:spcAft>
            </a:pPr>
            <a:r>
              <a:rPr lang="ru-RU" sz="2400" dirty="0" smtClean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Программа на </a:t>
            </a:r>
            <a:r>
              <a:rPr lang="en-US" sz="2400" dirty="0" smtClean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Python</a:t>
            </a:r>
            <a:endParaRPr lang="ru-RU" sz="2400" dirty="0" smtClean="0">
              <a:solidFill>
                <a:schemeClr val="accent1">
                  <a:lumMod val="50000"/>
                </a:schemeClr>
              </a:solidFill>
              <a:latin typeface="Arial Black" panose="020B0A04020102020204" pitchFamily="34" charset="0"/>
            </a:endParaRPr>
          </a:p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ru-RU" sz="2400" dirty="0" smtClean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Определяет характеристики сноуборда в соответствии с запросом пользователя</a:t>
            </a:r>
            <a:endParaRPr lang="en-US" sz="2400" dirty="0" smtClean="0">
              <a:solidFill>
                <a:schemeClr val="accent1">
                  <a:lumMod val="50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7" name="Объект 2"/>
          <p:cNvSpPr txBox="1">
            <a:spLocks/>
          </p:cNvSpPr>
          <p:nvPr/>
        </p:nvSpPr>
        <p:spPr>
          <a:xfrm>
            <a:off x="789651" y="3120000"/>
            <a:ext cx="4811048" cy="6885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ru-RU" dirty="0">
              <a:solidFill>
                <a:schemeClr val="accent1">
                  <a:lumMod val="50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789651" y="436276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3600" dirty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Продукт</a:t>
            </a:r>
            <a:endParaRPr lang="ru-RU" sz="3600" dirty="0"/>
          </a:p>
        </p:txBody>
      </p:sp>
      <p:sp>
        <p:nvSpPr>
          <p:cNvPr id="16" name="Скругленный прямоугольник 15"/>
          <p:cNvSpPr/>
          <p:nvPr/>
        </p:nvSpPr>
        <p:spPr>
          <a:xfrm>
            <a:off x="5600699" y="2193493"/>
            <a:ext cx="6096000" cy="3588419"/>
          </a:xfrm>
          <a:prstGeom prst="round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99688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Скругленный прямоугольник 9"/>
          <p:cNvSpPr/>
          <p:nvPr/>
        </p:nvSpPr>
        <p:spPr>
          <a:xfrm>
            <a:off x="557965" y="2310826"/>
            <a:ext cx="5819685" cy="2793609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Скругленный прямоугольник 3"/>
          <p:cNvSpPr/>
          <p:nvPr/>
        </p:nvSpPr>
        <p:spPr>
          <a:xfrm>
            <a:off x="2733675" y="628650"/>
            <a:ext cx="6638925" cy="96202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962275" y="993775"/>
            <a:ext cx="10515600" cy="835025"/>
          </a:xfrm>
        </p:spPr>
        <p:txBody>
          <a:bodyPr>
            <a:normAutofit fontScale="90000"/>
          </a:bodyPr>
          <a:lstStyle/>
          <a:p>
            <a:pPr lvl="0"/>
            <a:r>
              <a:rPr lang="ru-RU" sz="3600" dirty="0" smtClean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Особенности реализации</a:t>
            </a:r>
            <a:r>
              <a:rPr lang="ru-RU" dirty="0" smtClean="0"/>
              <a:t/>
            </a:r>
            <a:br>
              <a:rPr lang="ru-RU" dirty="0" smtClean="0"/>
            </a:b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80691" y="2548951"/>
            <a:ext cx="5538034" cy="2637873"/>
          </a:xfrm>
        </p:spPr>
        <p:txBody>
          <a:bodyPr>
            <a:normAutofit/>
          </a:bodyPr>
          <a:lstStyle/>
          <a:p>
            <a:pPr lvl="0">
              <a:lnSpc>
                <a:spcPct val="114000"/>
              </a:lnSpc>
              <a:spcAft>
                <a:spcPts val="600"/>
              </a:spcAft>
            </a:pPr>
            <a:r>
              <a:rPr lang="ru-RU" sz="2400" dirty="0" smtClean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Создание графического интерфейса </a:t>
            </a:r>
            <a:r>
              <a:rPr lang="ru-RU" sz="2400" dirty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приложения </a:t>
            </a:r>
            <a:r>
              <a:rPr lang="ru-RU" sz="2400" dirty="0" smtClean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в </a:t>
            </a:r>
            <a:r>
              <a:rPr lang="en-US" sz="2400" dirty="0" smtClean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QT Designer</a:t>
            </a:r>
            <a:endParaRPr lang="ru-RU" sz="2400" dirty="0">
              <a:solidFill>
                <a:schemeClr val="accent1">
                  <a:lumMod val="50000"/>
                </a:schemeClr>
              </a:solidFill>
              <a:latin typeface="Arial Black" panose="020B0A04020102020204" pitchFamily="34" charset="0"/>
            </a:endParaRPr>
          </a:p>
          <a:p>
            <a:r>
              <a:rPr lang="ru-RU" sz="2400" dirty="0" smtClean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ООП – ключевая особенность структуры кода</a:t>
            </a:r>
            <a:endParaRPr lang="ru-RU" sz="2400" dirty="0">
              <a:solidFill>
                <a:schemeClr val="accent1">
                  <a:lumMod val="50000"/>
                </a:schemeClr>
              </a:solidFill>
              <a:latin typeface="Arial Black" panose="020B0A04020102020204" pitchFamily="34" charset="0"/>
            </a:endParaRPr>
          </a:p>
          <a:p>
            <a:endParaRPr lang="en-US" sz="2400" dirty="0" smtClean="0">
              <a:solidFill>
                <a:schemeClr val="accent1">
                  <a:lumMod val="50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5" name="Скругленный прямоугольник 4"/>
          <p:cNvSpPr/>
          <p:nvPr/>
        </p:nvSpPr>
        <p:spPr>
          <a:xfrm>
            <a:off x="6736465" y="2310826"/>
            <a:ext cx="4872942" cy="2793609"/>
          </a:xfrm>
          <a:prstGeom prst="round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99337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Скругленный прямоугольник 9"/>
          <p:cNvSpPr/>
          <p:nvPr/>
        </p:nvSpPr>
        <p:spPr>
          <a:xfrm>
            <a:off x="468353" y="2334352"/>
            <a:ext cx="6962594" cy="3244645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Скругленный прямоугольник 3"/>
          <p:cNvSpPr/>
          <p:nvPr/>
        </p:nvSpPr>
        <p:spPr>
          <a:xfrm>
            <a:off x="2733675" y="628650"/>
            <a:ext cx="6638925" cy="96202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962275" y="993775"/>
            <a:ext cx="10515600" cy="835025"/>
          </a:xfrm>
        </p:spPr>
        <p:txBody>
          <a:bodyPr>
            <a:normAutofit fontScale="90000"/>
          </a:bodyPr>
          <a:lstStyle/>
          <a:p>
            <a:pPr lvl="0"/>
            <a:r>
              <a:rPr lang="ru-RU" sz="3600" dirty="0" smtClean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Особенности реализации</a:t>
            </a:r>
            <a:r>
              <a:rPr lang="ru-RU" dirty="0" smtClean="0"/>
              <a:t/>
            </a:r>
            <a:br>
              <a:rPr lang="ru-RU" dirty="0" smtClean="0"/>
            </a:br>
            <a:endParaRPr lang="ru-RU" dirty="0"/>
          </a:p>
        </p:txBody>
      </p:sp>
      <p:sp>
        <p:nvSpPr>
          <p:cNvPr id="7" name="Объект 2"/>
          <p:cNvSpPr>
            <a:spLocks noGrp="1"/>
          </p:cNvSpPr>
          <p:nvPr>
            <p:ph idx="1"/>
          </p:nvPr>
        </p:nvSpPr>
        <p:spPr>
          <a:xfrm>
            <a:off x="694060" y="2572478"/>
            <a:ext cx="6644290" cy="3006520"/>
          </a:xfrm>
        </p:spPr>
        <p:txBody>
          <a:bodyPr>
            <a:normAutofit/>
          </a:bodyPr>
          <a:lstStyle/>
          <a:p>
            <a:pPr>
              <a:lnSpc>
                <a:spcPct val="114000"/>
              </a:lnSpc>
              <a:spcAft>
                <a:spcPts val="600"/>
              </a:spcAft>
            </a:pPr>
            <a:r>
              <a:rPr lang="ru-RU" sz="2400" dirty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И</a:t>
            </a:r>
            <a:r>
              <a:rPr lang="ru-RU" sz="2400" dirty="0" smtClean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спользование стандартных диалогов </a:t>
            </a:r>
            <a:endParaRPr lang="ru-RU" sz="2400" dirty="0">
              <a:solidFill>
                <a:schemeClr val="accent1">
                  <a:lumMod val="50000"/>
                </a:schemeClr>
              </a:solidFill>
              <a:latin typeface="Arial Black" panose="020B0A04020102020204" pitchFamily="34" charset="0"/>
            </a:endParaRPr>
          </a:p>
          <a:p>
            <a:pPr>
              <a:lnSpc>
                <a:spcPct val="114000"/>
              </a:lnSpc>
              <a:spcAft>
                <a:spcPts val="600"/>
              </a:spcAft>
            </a:pPr>
            <a:r>
              <a:rPr lang="ru-RU" sz="2400" dirty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М</a:t>
            </a:r>
            <a:r>
              <a:rPr lang="ru-RU" sz="2400" dirty="0" smtClean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ногообразие виджетов (</a:t>
            </a:r>
            <a:r>
              <a:rPr lang="en-US" sz="2400" dirty="0" smtClean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Spin Box</a:t>
            </a:r>
            <a:r>
              <a:rPr lang="ru-RU" sz="2400" dirty="0" smtClean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, </a:t>
            </a:r>
            <a:r>
              <a:rPr lang="en-US" sz="2400" dirty="0" smtClean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Combo Box</a:t>
            </a:r>
            <a:r>
              <a:rPr lang="ru-RU" sz="2400" dirty="0" smtClean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, </a:t>
            </a:r>
            <a:r>
              <a:rPr lang="en-US" sz="2400" dirty="0" smtClean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Radio Button</a:t>
            </a:r>
            <a:r>
              <a:rPr lang="ru-RU" sz="2400" dirty="0" smtClean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, </a:t>
            </a:r>
            <a:r>
              <a:rPr lang="en-US" sz="2400" dirty="0" smtClean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Command Link Button</a:t>
            </a:r>
            <a:r>
              <a:rPr lang="ru-RU" sz="2400" dirty="0" smtClean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, </a:t>
            </a:r>
            <a:r>
              <a:rPr lang="en-US" sz="2400" dirty="0" smtClean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Text Browser</a:t>
            </a:r>
            <a:r>
              <a:rPr lang="ru-RU" sz="2400" dirty="0" smtClean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, </a:t>
            </a:r>
            <a:r>
              <a:rPr lang="en-US" sz="2400" dirty="0" smtClean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Grid Layout </a:t>
            </a:r>
            <a:r>
              <a:rPr lang="ru-RU" sz="2400" dirty="0" smtClean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и др.)</a:t>
            </a:r>
            <a:endParaRPr lang="en-US" sz="2400" dirty="0" smtClean="0">
              <a:solidFill>
                <a:schemeClr val="accent1">
                  <a:lumMod val="50000"/>
                </a:schemeClr>
              </a:solidFill>
              <a:latin typeface="Arial Black" panose="020B0A04020102020204" pitchFamily="34" charset="0"/>
            </a:endParaRPr>
          </a:p>
          <a:p>
            <a:pPr marL="0" lvl="0" indent="0">
              <a:lnSpc>
                <a:spcPct val="114000"/>
              </a:lnSpc>
              <a:spcAft>
                <a:spcPts val="600"/>
              </a:spcAft>
              <a:buNone/>
            </a:pPr>
            <a:endParaRPr lang="ru-RU" sz="2400" dirty="0" smtClean="0">
              <a:solidFill>
                <a:schemeClr val="accent1">
                  <a:lumMod val="50000"/>
                </a:schemeClr>
              </a:solidFill>
              <a:latin typeface="Arial Black" panose="020B0A04020102020204" pitchFamily="34" charset="0"/>
            </a:endParaRPr>
          </a:p>
          <a:p>
            <a:endParaRPr lang="en-US" sz="2400" dirty="0" smtClean="0">
              <a:solidFill>
                <a:schemeClr val="accent1">
                  <a:lumMod val="50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Скругленный прямоугольник 2"/>
          <p:cNvSpPr/>
          <p:nvPr/>
        </p:nvSpPr>
        <p:spPr>
          <a:xfrm>
            <a:off x="7708739" y="2334351"/>
            <a:ext cx="4044049" cy="3244645"/>
          </a:xfrm>
          <a:prstGeom prst="round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4951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Скругленный прямоугольник 8"/>
          <p:cNvSpPr/>
          <p:nvPr/>
        </p:nvSpPr>
        <p:spPr>
          <a:xfrm>
            <a:off x="544009" y="2117310"/>
            <a:ext cx="5937812" cy="1403692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Скругленный прямоугольник 3"/>
          <p:cNvSpPr/>
          <p:nvPr/>
        </p:nvSpPr>
        <p:spPr>
          <a:xfrm>
            <a:off x="2733675" y="628650"/>
            <a:ext cx="6638925" cy="96202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962275" y="993775"/>
            <a:ext cx="10515600" cy="835025"/>
          </a:xfrm>
        </p:spPr>
        <p:txBody>
          <a:bodyPr>
            <a:normAutofit fontScale="90000"/>
          </a:bodyPr>
          <a:lstStyle/>
          <a:p>
            <a:pPr lvl="0"/>
            <a:r>
              <a:rPr lang="ru-RU" sz="3600" dirty="0" smtClean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Особенности реализации</a:t>
            </a:r>
            <a:r>
              <a:rPr lang="ru-RU" dirty="0" smtClean="0"/>
              <a:t/>
            </a:r>
            <a:br>
              <a:rPr lang="ru-RU" dirty="0" smtClean="0"/>
            </a:b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71330" y="2184789"/>
            <a:ext cx="5810491" cy="1268734"/>
          </a:xfrm>
        </p:spPr>
        <p:txBody>
          <a:bodyPr>
            <a:normAutofit lnSpcReduction="10000"/>
          </a:bodyPr>
          <a:lstStyle/>
          <a:p>
            <a:pPr>
              <a:lnSpc>
                <a:spcPct val="114000"/>
              </a:lnSpc>
            </a:pPr>
            <a:r>
              <a:rPr lang="ru-RU" sz="2400" dirty="0" smtClean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создание собственной БД (считывание из БД; запись и изменение данных в БД)</a:t>
            </a:r>
          </a:p>
          <a:p>
            <a:endParaRPr lang="en-US" sz="2400" dirty="0" smtClean="0">
              <a:solidFill>
                <a:schemeClr val="accent1">
                  <a:lumMod val="50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6" name="Скругленный прямоугольник 5"/>
          <p:cNvSpPr/>
          <p:nvPr/>
        </p:nvSpPr>
        <p:spPr>
          <a:xfrm>
            <a:off x="6805914" y="2090431"/>
            <a:ext cx="4842076" cy="1430571"/>
          </a:xfrm>
          <a:prstGeom prst="round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Скругленный прямоугольник 10"/>
          <p:cNvSpPr/>
          <p:nvPr/>
        </p:nvSpPr>
        <p:spPr>
          <a:xfrm>
            <a:off x="544009" y="3782633"/>
            <a:ext cx="11103981" cy="2537115"/>
          </a:xfrm>
          <a:prstGeom prst="roundRect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96482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Скругленный прямоугольник 6"/>
          <p:cNvSpPr/>
          <p:nvPr/>
        </p:nvSpPr>
        <p:spPr>
          <a:xfrm>
            <a:off x="388416" y="2309672"/>
            <a:ext cx="6255451" cy="1035412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Скругленный прямоугольник 3"/>
          <p:cNvSpPr/>
          <p:nvPr/>
        </p:nvSpPr>
        <p:spPr>
          <a:xfrm>
            <a:off x="2733675" y="628650"/>
            <a:ext cx="6638925" cy="96202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962275" y="993775"/>
            <a:ext cx="10515600" cy="835025"/>
          </a:xfrm>
        </p:spPr>
        <p:txBody>
          <a:bodyPr>
            <a:normAutofit fontScale="90000"/>
          </a:bodyPr>
          <a:lstStyle/>
          <a:p>
            <a:pPr lvl="0"/>
            <a:r>
              <a:rPr lang="ru-RU" sz="3600" dirty="0" smtClean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Особенности реализации</a:t>
            </a:r>
            <a:r>
              <a:rPr lang="ru-RU" dirty="0" smtClean="0"/>
              <a:t/>
            </a:r>
            <a:br>
              <a:rPr lang="ru-RU" dirty="0" smtClean="0"/>
            </a:b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88417" y="2468112"/>
            <a:ext cx="6162854" cy="889451"/>
          </a:xfrm>
        </p:spPr>
        <p:txBody>
          <a:bodyPr>
            <a:normAutofit/>
          </a:bodyPr>
          <a:lstStyle/>
          <a:p>
            <a:pPr lvl="0"/>
            <a:r>
              <a:rPr lang="ru-RU" sz="2400" dirty="0" smtClean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считывание данных с текстовых файлов</a:t>
            </a:r>
          </a:p>
          <a:p>
            <a:pPr marL="0" indent="0">
              <a:buNone/>
            </a:pPr>
            <a:endParaRPr lang="en-US" sz="2400" dirty="0" smtClean="0">
              <a:solidFill>
                <a:schemeClr val="accent1">
                  <a:lumMod val="50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8" name="Скругленный прямоугольник 7"/>
          <p:cNvSpPr/>
          <p:nvPr/>
        </p:nvSpPr>
        <p:spPr>
          <a:xfrm>
            <a:off x="6991109" y="2309672"/>
            <a:ext cx="4699321" cy="2754990"/>
          </a:xfrm>
          <a:prstGeom prst="round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Скругленный прямоугольник 8"/>
          <p:cNvSpPr/>
          <p:nvPr/>
        </p:nvSpPr>
        <p:spPr>
          <a:xfrm>
            <a:off x="388415" y="3657600"/>
            <a:ext cx="6255451" cy="1407062"/>
          </a:xfrm>
          <a:prstGeom prst="roundRect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29980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3241"/>
            <a:ext cx="12191999" cy="792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390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614160" y="1145650"/>
            <a:ext cx="5350510" cy="3510007"/>
          </a:xfrm>
        </p:spPr>
        <p:txBody>
          <a:bodyPr>
            <a:normAutofit/>
          </a:bodyPr>
          <a:lstStyle/>
          <a:p>
            <a:pPr algn="l"/>
            <a:r>
              <a:rPr lang="ru-RU" sz="660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Как</a:t>
            </a:r>
            <a:r>
              <a:rPr lang="ru-RU" sz="6600" dirty="0" smtClean="0">
                <a:solidFill>
                  <a:schemeClr val="accent5"/>
                </a:solidFill>
                <a:latin typeface="Arial Black" panose="020B0A04020102020204" pitchFamily="34" charset="0"/>
              </a:rPr>
              <a:t> </a:t>
            </a:r>
            <a:r>
              <a:rPr lang="ru-RU" sz="6600" dirty="0" smtClean="0">
                <a:solidFill>
                  <a:schemeClr val="accent1">
                    <a:lumMod val="75000"/>
                  </a:schemeClr>
                </a:solidFill>
                <a:latin typeface="Arial Black" panose="020B0A04020102020204" pitchFamily="34" charset="0"/>
              </a:rPr>
              <a:t>выбрать</a:t>
            </a:r>
            <a:r>
              <a:rPr lang="ru-RU" sz="6600" dirty="0" smtClean="0">
                <a:solidFill>
                  <a:schemeClr val="accent5"/>
                </a:solidFill>
                <a:latin typeface="Arial Black" panose="020B0A04020102020204" pitchFamily="34" charset="0"/>
              </a:rPr>
              <a:t> </a:t>
            </a:r>
            <a:r>
              <a:rPr lang="ru-RU" sz="6600" dirty="0" smtClean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сноуборд?</a:t>
            </a:r>
            <a:endParaRPr lang="ru-RU" sz="6600" dirty="0">
              <a:solidFill>
                <a:schemeClr val="accent1">
                  <a:lumMod val="50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6426420" y="5250480"/>
            <a:ext cx="5365632" cy="1229034"/>
          </a:xfrm>
        </p:spPr>
        <p:txBody>
          <a:bodyPr>
            <a:normAutofit/>
          </a:bodyPr>
          <a:lstStyle/>
          <a:p>
            <a:endParaRPr lang="ru-RU" sz="2000" dirty="0" smtClean="0">
              <a:solidFill>
                <a:schemeClr val="accent5">
                  <a:lumMod val="75000"/>
                </a:schemeClr>
              </a:solidFill>
              <a:latin typeface="Arial Black" panose="020B0A04020102020204" pitchFamily="34" charset="0"/>
            </a:endParaRPr>
          </a:p>
          <a:p>
            <a:r>
              <a:rPr lang="ru-RU" sz="2000" dirty="0" smtClean="0">
                <a:solidFill>
                  <a:schemeClr val="accent5">
                    <a:lumMod val="75000"/>
                  </a:schemeClr>
                </a:solidFill>
                <a:latin typeface="Arial Black" panose="020B0A04020102020204" pitchFamily="34" charset="0"/>
              </a:rPr>
              <a:t>Выполнила ученица </a:t>
            </a:r>
            <a:r>
              <a:rPr lang="en-US" sz="2000" dirty="0" smtClean="0">
                <a:solidFill>
                  <a:schemeClr val="accent5">
                    <a:lumMod val="75000"/>
                  </a:schemeClr>
                </a:solidFill>
                <a:latin typeface="Arial Black" panose="020B0A04020102020204" pitchFamily="34" charset="0"/>
              </a:rPr>
              <a:t>10 </a:t>
            </a:r>
            <a:r>
              <a:rPr lang="ru-RU" sz="2000" dirty="0" smtClean="0">
                <a:solidFill>
                  <a:schemeClr val="accent5">
                    <a:lumMod val="75000"/>
                  </a:schemeClr>
                </a:solidFill>
                <a:latin typeface="Arial Black" panose="020B0A04020102020204" pitchFamily="34" charset="0"/>
              </a:rPr>
              <a:t>т1</a:t>
            </a:r>
            <a:r>
              <a:rPr lang="en-US" sz="2000" dirty="0" smtClean="0">
                <a:solidFill>
                  <a:schemeClr val="accent5">
                    <a:lumMod val="75000"/>
                  </a:schemeClr>
                </a:solidFill>
                <a:latin typeface="Arial Black" panose="020B0A04020102020204" pitchFamily="34" charset="0"/>
              </a:rPr>
              <a:t> </a:t>
            </a:r>
            <a:r>
              <a:rPr lang="ru-RU" sz="2000" dirty="0" smtClean="0">
                <a:solidFill>
                  <a:schemeClr val="accent5">
                    <a:lumMod val="75000"/>
                  </a:schemeClr>
                </a:solidFill>
                <a:latin typeface="Arial Black" panose="020B0A04020102020204" pitchFamily="34" charset="0"/>
              </a:rPr>
              <a:t>класса Карпова Алиса</a:t>
            </a:r>
            <a:endParaRPr lang="ru-RU" sz="2000" dirty="0">
              <a:solidFill>
                <a:schemeClr val="accent5">
                  <a:lumMod val="75000"/>
                </a:schemeClr>
              </a:solidFill>
              <a:latin typeface="Arial Black" panose="020B0A04020102020204" pitchFamily="34" charset="0"/>
            </a:endParaRPr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 rotWithShape="1">
          <a:blip r:embed="rId2"/>
          <a:srcRect l="2698" b="21571"/>
          <a:stretch/>
        </p:blipFill>
        <p:spPr>
          <a:xfrm>
            <a:off x="-555586" y="0"/>
            <a:ext cx="6435721" cy="6910086"/>
          </a:xfrm>
          <a:prstGeom prst="rect">
            <a:avLst/>
          </a:prstGeom>
        </p:spPr>
      </p:pic>
      <p:sp>
        <p:nvSpPr>
          <p:cNvPr id="6" name="Подзаголовок 2"/>
          <p:cNvSpPr txBox="1">
            <a:spLocks/>
          </p:cNvSpPr>
          <p:nvPr/>
        </p:nvSpPr>
        <p:spPr>
          <a:xfrm>
            <a:off x="6426420" y="189742"/>
            <a:ext cx="5323840" cy="13740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sz="2200" dirty="0" smtClean="0">
              <a:solidFill>
                <a:schemeClr val="accent5">
                  <a:lumMod val="75000"/>
                </a:schemeClr>
              </a:solidFill>
              <a:latin typeface="Arial Black" panose="020B0A04020102020204" pitchFamily="34" charset="0"/>
            </a:endParaRPr>
          </a:p>
          <a:p>
            <a:r>
              <a:rPr lang="ru-RU" sz="2000" dirty="0" smtClean="0">
                <a:solidFill>
                  <a:schemeClr val="accent5">
                    <a:lumMod val="75000"/>
                  </a:schemeClr>
                </a:solidFill>
                <a:latin typeface="Arial Black" panose="020B0A04020102020204" pitchFamily="34" charset="0"/>
              </a:rPr>
              <a:t>Презентация к информационно-познавательному проекту на тему:</a:t>
            </a:r>
          </a:p>
          <a:p>
            <a:endParaRPr lang="ru-RU" sz="2000" dirty="0" smtClean="0">
              <a:solidFill>
                <a:schemeClr val="accent5">
                  <a:lumMod val="75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584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Скругленный прямоугольник 5"/>
          <p:cNvSpPr/>
          <p:nvPr/>
        </p:nvSpPr>
        <p:spPr>
          <a:xfrm>
            <a:off x="208345" y="514522"/>
            <a:ext cx="5660020" cy="91295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2"/>
          <a:srcRect l="8709" t="-162" r="4620" b="1"/>
          <a:stretch/>
        </p:blipFill>
        <p:spPr>
          <a:xfrm>
            <a:off x="6235700" y="0"/>
            <a:ext cx="5956300" cy="68834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24054" y="365126"/>
            <a:ext cx="10515600" cy="1325563"/>
          </a:xfrm>
        </p:spPr>
        <p:txBody>
          <a:bodyPr>
            <a:normAutofit/>
          </a:bodyPr>
          <a:lstStyle/>
          <a:p>
            <a:r>
              <a:rPr lang="ru-RU" sz="3600" dirty="0" smtClean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Сноубординг – это…</a:t>
            </a:r>
            <a:endParaRPr lang="ru-RU" sz="3600" dirty="0">
              <a:solidFill>
                <a:schemeClr val="accent1">
                  <a:lumMod val="50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4" name="Скругленный прямоугольник 3"/>
          <p:cNvSpPr/>
          <p:nvPr/>
        </p:nvSpPr>
        <p:spPr>
          <a:xfrm>
            <a:off x="331016" y="2029617"/>
            <a:ext cx="5378245" cy="2257426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09225" y="2157043"/>
            <a:ext cx="5021826" cy="2002573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ru-RU" sz="2400" dirty="0" smtClean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вид </a:t>
            </a:r>
            <a:r>
              <a:rPr lang="ru-RU" sz="2400" dirty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спорта, заключающийся в спуске с заснеженных склонов и гор на специальном </a:t>
            </a:r>
            <a:r>
              <a:rPr lang="ru-RU" sz="2400" dirty="0" smtClean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снаряде — сноуборде</a:t>
            </a:r>
            <a:endParaRPr lang="ru-RU" sz="2400" dirty="0">
              <a:solidFill>
                <a:schemeClr val="accent1">
                  <a:lumMod val="50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0793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Скругленный прямоугольник 8"/>
          <p:cNvSpPr/>
          <p:nvPr/>
        </p:nvSpPr>
        <p:spPr>
          <a:xfrm>
            <a:off x="3345084" y="514522"/>
            <a:ext cx="5891513" cy="91295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68828" y="591842"/>
            <a:ext cx="10515600" cy="753782"/>
          </a:xfrm>
        </p:spPr>
        <p:txBody>
          <a:bodyPr>
            <a:normAutofit/>
          </a:bodyPr>
          <a:lstStyle/>
          <a:p>
            <a:pPr algn="ctr"/>
            <a:r>
              <a:rPr lang="ru-RU" sz="3600" b="1" dirty="0" smtClean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С чего все началось</a:t>
            </a:r>
            <a:endParaRPr lang="ru-RU" sz="3600" b="1" dirty="0">
              <a:solidFill>
                <a:schemeClr val="accent1">
                  <a:lumMod val="50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Скругленный прямоугольник 2"/>
          <p:cNvSpPr/>
          <p:nvPr/>
        </p:nvSpPr>
        <p:spPr>
          <a:xfrm>
            <a:off x="1881695" y="2060501"/>
            <a:ext cx="8444255" cy="3449533"/>
          </a:xfrm>
          <a:prstGeom prst="roundRect">
            <a:avLst/>
          </a:prstGeom>
          <a:noFill/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Объект 6"/>
          <p:cNvSpPr>
            <a:spLocks noGrp="1"/>
          </p:cNvSpPr>
          <p:nvPr>
            <p:ph idx="1"/>
          </p:nvPr>
        </p:nvSpPr>
        <p:spPr>
          <a:xfrm>
            <a:off x="2127306" y="2251743"/>
            <a:ext cx="8198644" cy="306704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ru-RU" sz="2400" dirty="0" smtClean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1965 г. – изобретение снерфера</a:t>
            </a:r>
          </a:p>
          <a:p>
            <a:pPr>
              <a:lnSpc>
                <a:spcPct val="100000"/>
              </a:lnSpc>
            </a:pPr>
            <a:r>
              <a:rPr lang="ru-RU" sz="2400" dirty="0" smtClean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1977 г. – появление сноуборда</a:t>
            </a:r>
            <a:endParaRPr lang="ru-RU" sz="2400" dirty="0">
              <a:solidFill>
                <a:schemeClr val="accent1">
                  <a:lumMod val="50000"/>
                </a:schemeClr>
              </a:solidFill>
              <a:latin typeface="Arial Black" panose="020B0A04020102020204" pitchFamily="34" charset="0"/>
            </a:endParaRPr>
          </a:p>
          <a:p>
            <a:pPr>
              <a:lnSpc>
                <a:spcPct val="100000"/>
              </a:lnSpc>
            </a:pPr>
            <a:r>
              <a:rPr lang="ru-RU" sz="2400" dirty="0" smtClean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1979 г. – первые соревнования</a:t>
            </a:r>
          </a:p>
          <a:p>
            <a:pPr>
              <a:lnSpc>
                <a:spcPct val="100000"/>
              </a:lnSpc>
            </a:pPr>
            <a:r>
              <a:rPr lang="ru-RU" sz="2400" dirty="0" smtClean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1985 г. – официальный зимний вид спорта</a:t>
            </a:r>
          </a:p>
          <a:p>
            <a:pPr>
              <a:lnSpc>
                <a:spcPct val="100000"/>
              </a:lnSpc>
            </a:pPr>
            <a:r>
              <a:rPr lang="ru-RU" sz="2400" dirty="0" smtClean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19</a:t>
            </a:r>
            <a:r>
              <a:rPr lang="en-US" sz="2400" dirty="0" smtClean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9</a:t>
            </a:r>
            <a:r>
              <a:rPr lang="ru-RU" sz="2400" dirty="0" smtClean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8 г. – включение в программу ОИ</a:t>
            </a:r>
          </a:p>
          <a:p>
            <a:pPr>
              <a:lnSpc>
                <a:spcPct val="100000"/>
              </a:lnSpc>
            </a:pPr>
            <a:r>
              <a:rPr lang="ru-RU" sz="2400" dirty="0" smtClean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2000 г. – соревнования высшего уровня</a:t>
            </a:r>
            <a:endParaRPr lang="ru-RU" sz="2400" dirty="0">
              <a:solidFill>
                <a:schemeClr val="accent1">
                  <a:lumMod val="50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7482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566326" y="6049963"/>
            <a:ext cx="5155165" cy="700001"/>
          </a:xfrm>
        </p:spPr>
        <p:txBody>
          <a:bodyPr>
            <a:normAutofit/>
          </a:bodyPr>
          <a:lstStyle/>
          <a:p>
            <a:pPr algn="ctr"/>
            <a:r>
              <a:rPr lang="ru-RU" sz="1800" dirty="0" smtClean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Реклама первых снерферов</a:t>
            </a:r>
            <a:endParaRPr lang="ru-RU" sz="1800" dirty="0">
              <a:solidFill>
                <a:schemeClr val="accent1">
                  <a:lumMod val="50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6" name="Заголовок 1"/>
          <p:cNvSpPr txBox="1">
            <a:spLocks/>
          </p:cNvSpPr>
          <p:nvPr/>
        </p:nvSpPr>
        <p:spPr>
          <a:xfrm>
            <a:off x="7464213" y="6049962"/>
            <a:ext cx="3119548" cy="7000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1800" dirty="0" smtClean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Сноуборды Бертона</a:t>
            </a:r>
            <a:endParaRPr lang="ru-RU" sz="1800" dirty="0">
              <a:solidFill>
                <a:schemeClr val="accent1">
                  <a:lumMod val="50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Скругленный прямоугольник 2"/>
          <p:cNvSpPr/>
          <p:nvPr/>
        </p:nvSpPr>
        <p:spPr>
          <a:xfrm>
            <a:off x="1566326" y="458643"/>
            <a:ext cx="5275745" cy="5591320"/>
          </a:xfrm>
          <a:prstGeom prst="round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Скругленный прямоугольник 7"/>
          <p:cNvSpPr/>
          <p:nvPr/>
        </p:nvSpPr>
        <p:spPr>
          <a:xfrm>
            <a:off x="7464213" y="458643"/>
            <a:ext cx="3119548" cy="5591320"/>
          </a:xfrm>
          <a:prstGeom prst="roundRect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36497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Скругленный прямоугольник 14"/>
          <p:cNvSpPr/>
          <p:nvPr/>
        </p:nvSpPr>
        <p:spPr>
          <a:xfrm>
            <a:off x="4019549" y="514522"/>
            <a:ext cx="4050621" cy="91295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Объект 5"/>
          <p:cNvSpPr txBox="1">
            <a:spLocks/>
          </p:cNvSpPr>
          <p:nvPr/>
        </p:nvSpPr>
        <p:spPr>
          <a:xfrm rot="10800000" flipV="1">
            <a:off x="8857303" y="2927586"/>
            <a:ext cx="1866774" cy="6442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ru-RU" b="1" dirty="0" smtClean="0">
              <a:solidFill>
                <a:schemeClr val="accent1">
                  <a:lumMod val="50000"/>
                </a:schemeClr>
              </a:solidFill>
              <a:latin typeface="Arial Black" panose="020B0A040201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ru-RU" b="1" dirty="0">
              <a:solidFill>
                <a:schemeClr val="accent1">
                  <a:lumMod val="50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33484" y="4889050"/>
            <a:ext cx="1925032" cy="46630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000" b="1" dirty="0" smtClean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Фристайл</a:t>
            </a:r>
            <a:endParaRPr lang="ru-RU" sz="2400" b="1" dirty="0">
              <a:solidFill>
                <a:schemeClr val="accent1">
                  <a:lumMod val="50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215809" y="514521"/>
            <a:ext cx="7658100" cy="912957"/>
          </a:xfrm>
        </p:spPr>
        <p:txBody>
          <a:bodyPr>
            <a:normAutofit/>
          </a:bodyPr>
          <a:lstStyle/>
          <a:p>
            <a:pPr algn="ctr"/>
            <a:r>
              <a:rPr lang="ru-RU" sz="3600" dirty="0" smtClean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Направления</a:t>
            </a:r>
            <a:endParaRPr lang="ru-RU" sz="3600" dirty="0">
              <a:solidFill>
                <a:schemeClr val="accent1">
                  <a:lumMod val="50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6" name="Скругленный прямоугольник 5"/>
          <p:cNvSpPr/>
          <p:nvPr/>
        </p:nvSpPr>
        <p:spPr>
          <a:xfrm>
            <a:off x="285749" y="2096783"/>
            <a:ext cx="3395988" cy="2521557"/>
          </a:xfrm>
          <a:prstGeom prst="round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Скругленный прямоугольник 10"/>
          <p:cNvSpPr/>
          <p:nvPr/>
        </p:nvSpPr>
        <p:spPr>
          <a:xfrm>
            <a:off x="4082061" y="2096783"/>
            <a:ext cx="3747215" cy="2521559"/>
          </a:xfrm>
          <a:prstGeom prst="roundRect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Скругленный прямоугольник 11"/>
          <p:cNvSpPr/>
          <p:nvPr/>
        </p:nvSpPr>
        <p:spPr>
          <a:xfrm>
            <a:off x="8229600" y="2096781"/>
            <a:ext cx="3609975" cy="2521559"/>
          </a:xfrm>
          <a:prstGeom prst="roundRect">
            <a:avLst/>
          </a:prstGeom>
          <a:blipFill>
            <a:blip r:embed="rId4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Объект 2"/>
          <p:cNvSpPr txBox="1">
            <a:spLocks/>
          </p:cNvSpPr>
          <p:nvPr/>
        </p:nvSpPr>
        <p:spPr>
          <a:xfrm>
            <a:off x="1253293" y="4821337"/>
            <a:ext cx="1925032" cy="4663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sz="2000" b="1" dirty="0" smtClean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Карвинг</a:t>
            </a:r>
            <a:endParaRPr lang="ru-RU" b="1" dirty="0">
              <a:solidFill>
                <a:schemeClr val="accent1">
                  <a:lumMod val="50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14" name="Объект 2"/>
          <p:cNvSpPr txBox="1">
            <a:spLocks/>
          </p:cNvSpPr>
          <p:nvPr/>
        </p:nvSpPr>
        <p:spPr>
          <a:xfrm>
            <a:off x="9304943" y="4894883"/>
            <a:ext cx="1925032" cy="4663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sz="2000" b="1" dirty="0" smtClean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Фрирайд</a:t>
            </a:r>
            <a:endParaRPr lang="ru-RU" sz="2400" b="1" dirty="0">
              <a:solidFill>
                <a:schemeClr val="accent1">
                  <a:lumMod val="50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617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Скругленный прямоугольник 19"/>
          <p:cNvSpPr/>
          <p:nvPr/>
        </p:nvSpPr>
        <p:spPr>
          <a:xfrm>
            <a:off x="3889713" y="606997"/>
            <a:ext cx="4050621" cy="89747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Объект 5"/>
          <p:cNvSpPr txBox="1">
            <a:spLocks/>
          </p:cNvSpPr>
          <p:nvPr/>
        </p:nvSpPr>
        <p:spPr>
          <a:xfrm rot="10800000" flipV="1">
            <a:off x="8857303" y="2927586"/>
            <a:ext cx="1866774" cy="6442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ru-RU" b="1" dirty="0" smtClean="0">
              <a:solidFill>
                <a:schemeClr val="accent1">
                  <a:lumMod val="50000"/>
                </a:schemeClr>
              </a:solidFill>
              <a:latin typeface="Arial Black" panose="020B0A040201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ru-RU" b="1" dirty="0">
              <a:solidFill>
                <a:schemeClr val="accent1">
                  <a:lumMod val="50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57249" y="4863186"/>
            <a:ext cx="2076451" cy="40011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sz="2000" b="1" dirty="0" smtClean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Слалом</a:t>
            </a: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085973" y="654506"/>
            <a:ext cx="7658100" cy="912957"/>
          </a:xfrm>
        </p:spPr>
        <p:txBody>
          <a:bodyPr>
            <a:normAutofit/>
          </a:bodyPr>
          <a:lstStyle/>
          <a:p>
            <a:pPr algn="ctr"/>
            <a:r>
              <a:rPr lang="ru-RU" sz="3600" dirty="0" smtClean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Дисциплины</a:t>
            </a:r>
            <a:endParaRPr lang="ru-RU" sz="3600" dirty="0">
              <a:solidFill>
                <a:schemeClr val="accent1">
                  <a:lumMod val="50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4" name="Скругленный прямоугольник 3"/>
          <p:cNvSpPr/>
          <p:nvPr/>
        </p:nvSpPr>
        <p:spPr>
          <a:xfrm>
            <a:off x="8070171" y="2100925"/>
            <a:ext cx="3921804" cy="2513275"/>
          </a:xfrm>
          <a:prstGeom prst="round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Скругленный прямоугольник 15"/>
          <p:cNvSpPr/>
          <p:nvPr/>
        </p:nvSpPr>
        <p:spPr>
          <a:xfrm>
            <a:off x="4019550" y="2100925"/>
            <a:ext cx="3790950" cy="2513275"/>
          </a:xfrm>
          <a:prstGeom prst="roundRect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Скругленный прямоугольник 16"/>
          <p:cNvSpPr/>
          <p:nvPr/>
        </p:nvSpPr>
        <p:spPr>
          <a:xfrm>
            <a:off x="207054" y="2100925"/>
            <a:ext cx="3552825" cy="2513275"/>
          </a:xfrm>
          <a:prstGeom prst="roundRect">
            <a:avLst/>
          </a:prstGeom>
          <a:blipFill>
            <a:blip r:embed="rId4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Прямоугольник 17"/>
          <p:cNvSpPr/>
          <p:nvPr/>
        </p:nvSpPr>
        <p:spPr>
          <a:xfrm>
            <a:off x="4838284" y="4863186"/>
            <a:ext cx="251543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b="1" dirty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Сноуборд-кросс</a:t>
            </a:r>
          </a:p>
        </p:txBody>
      </p:sp>
      <p:sp>
        <p:nvSpPr>
          <p:cNvPr id="19" name="Прямоугольник 18"/>
          <p:cNvSpPr/>
          <p:nvPr/>
        </p:nvSpPr>
        <p:spPr>
          <a:xfrm>
            <a:off x="9420515" y="4894140"/>
            <a:ext cx="130356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b="1" dirty="0" smtClean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Биг </a:t>
            </a:r>
            <a:r>
              <a:rPr lang="ru-RU" sz="2000" b="1" dirty="0" err="1" smtClean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эйр</a:t>
            </a:r>
            <a:endParaRPr lang="ru-RU" b="1" dirty="0">
              <a:solidFill>
                <a:schemeClr val="accent1">
                  <a:lumMod val="50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625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Скругленный прямоугольник 5"/>
          <p:cNvSpPr/>
          <p:nvPr/>
        </p:nvSpPr>
        <p:spPr>
          <a:xfrm>
            <a:off x="3907075" y="567545"/>
            <a:ext cx="4050621" cy="91295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Объект 5"/>
          <p:cNvSpPr txBox="1">
            <a:spLocks/>
          </p:cNvSpPr>
          <p:nvPr/>
        </p:nvSpPr>
        <p:spPr>
          <a:xfrm rot="10800000" flipV="1">
            <a:off x="8857303" y="2927586"/>
            <a:ext cx="1866774" cy="6442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ru-RU" b="1" dirty="0" smtClean="0">
              <a:solidFill>
                <a:schemeClr val="accent1">
                  <a:lumMod val="50000"/>
                </a:schemeClr>
              </a:solidFill>
              <a:latin typeface="Arial Black" panose="020B0A040201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ru-RU" b="1" dirty="0">
              <a:solidFill>
                <a:schemeClr val="accent1">
                  <a:lumMod val="50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45674" y="4844916"/>
            <a:ext cx="2076451" cy="40011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sz="2000" b="1" dirty="0" err="1" smtClean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Хафпайп</a:t>
            </a:r>
            <a:endParaRPr lang="ru-RU" sz="2000" b="1" dirty="0" smtClean="0">
              <a:solidFill>
                <a:schemeClr val="accent1">
                  <a:lumMod val="50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103335" y="602068"/>
            <a:ext cx="7658100" cy="912957"/>
          </a:xfrm>
        </p:spPr>
        <p:txBody>
          <a:bodyPr>
            <a:normAutofit/>
          </a:bodyPr>
          <a:lstStyle/>
          <a:p>
            <a:pPr algn="ctr"/>
            <a:r>
              <a:rPr lang="ru-RU" sz="3600" dirty="0" smtClean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Дисциплины</a:t>
            </a:r>
            <a:endParaRPr lang="ru-RU" sz="3600" dirty="0">
              <a:solidFill>
                <a:schemeClr val="accent1">
                  <a:lumMod val="50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4" name="Скругленный прямоугольник 3"/>
          <p:cNvSpPr/>
          <p:nvPr/>
        </p:nvSpPr>
        <p:spPr>
          <a:xfrm>
            <a:off x="8080253" y="2147742"/>
            <a:ext cx="3921804" cy="2513275"/>
          </a:xfrm>
          <a:prstGeom prst="round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Скругленный прямоугольник 15"/>
          <p:cNvSpPr/>
          <p:nvPr/>
        </p:nvSpPr>
        <p:spPr>
          <a:xfrm>
            <a:off x="4036912" y="2147743"/>
            <a:ext cx="3790950" cy="2513275"/>
          </a:xfrm>
          <a:prstGeom prst="roundRect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Скругленный прямоугольник 16"/>
          <p:cNvSpPr/>
          <p:nvPr/>
        </p:nvSpPr>
        <p:spPr>
          <a:xfrm>
            <a:off x="241778" y="2147743"/>
            <a:ext cx="3552825" cy="2513275"/>
          </a:xfrm>
          <a:prstGeom prst="roundRect">
            <a:avLst/>
          </a:prstGeom>
          <a:blipFill>
            <a:blip r:embed="rId4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Прямоугольник 17"/>
          <p:cNvSpPr/>
          <p:nvPr/>
        </p:nvSpPr>
        <p:spPr>
          <a:xfrm>
            <a:off x="4979241" y="4844916"/>
            <a:ext cx="190629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b="1" dirty="0" smtClean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Слоупстайл</a:t>
            </a:r>
            <a:endParaRPr lang="ru-RU" sz="2000" b="1" dirty="0">
              <a:solidFill>
                <a:schemeClr val="accent1">
                  <a:lumMod val="50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19" name="Прямоугольник 18"/>
          <p:cNvSpPr/>
          <p:nvPr/>
        </p:nvSpPr>
        <p:spPr>
          <a:xfrm>
            <a:off x="9314730" y="4831750"/>
            <a:ext cx="165462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b="1" dirty="0" smtClean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Джиббинг</a:t>
            </a:r>
            <a:endParaRPr lang="ru-RU" b="1" dirty="0">
              <a:solidFill>
                <a:schemeClr val="accent1">
                  <a:lumMod val="50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5867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Скругленный прямоугольник 15"/>
          <p:cNvSpPr/>
          <p:nvPr/>
        </p:nvSpPr>
        <p:spPr>
          <a:xfrm>
            <a:off x="2870522" y="541391"/>
            <a:ext cx="6489538" cy="97489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392307" y="631343"/>
            <a:ext cx="7407385" cy="884941"/>
          </a:xfrm>
        </p:spPr>
        <p:txBody>
          <a:bodyPr>
            <a:normAutofit/>
          </a:bodyPr>
          <a:lstStyle/>
          <a:p>
            <a:pPr algn="ctr"/>
            <a:r>
              <a:rPr lang="ru-RU" sz="3600" dirty="0" smtClean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Как устроен сноуборд</a:t>
            </a:r>
            <a:endParaRPr lang="ru-RU" sz="3600" dirty="0">
              <a:solidFill>
                <a:schemeClr val="accent1">
                  <a:lumMod val="50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27" name="Объект 2"/>
          <p:cNvSpPr txBox="1">
            <a:spLocks/>
          </p:cNvSpPr>
          <p:nvPr/>
        </p:nvSpPr>
        <p:spPr>
          <a:xfrm>
            <a:off x="11375980" y="1202135"/>
            <a:ext cx="1740231" cy="4769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ru-RU" sz="2400" dirty="0" smtClean="0">
              <a:solidFill>
                <a:schemeClr val="accent1">
                  <a:lumMod val="50000"/>
                </a:schemeClr>
              </a:solidFill>
              <a:latin typeface="Arial Black" panose="020B0A04020102020204" pitchFamily="34" charset="0"/>
            </a:endParaRPr>
          </a:p>
          <a:p>
            <a:pPr marL="0" indent="0">
              <a:buNone/>
            </a:pPr>
            <a:endParaRPr lang="ru-RU" sz="2400" dirty="0">
              <a:solidFill>
                <a:schemeClr val="accent1">
                  <a:lumMod val="50000"/>
                </a:schemeClr>
              </a:solidFill>
              <a:latin typeface="Arial Black" panose="020B0A04020102020204" pitchFamily="34" charset="0"/>
            </a:endParaRPr>
          </a:p>
          <a:p>
            <a:pPr marL="0" indent="0">
              <a:buNone/>
            </a:pPr>
            <a:endParaRPr lang="ru-RU" sz="2400" dirty="0" smtClean="0">
              <a:solidFill>
                <a:schemeClr val="accent1">
                  <a:lumMod val="50000"/>
                </a:schemeClr>
              </a:solidFill>
              <a:latin typeface="Arial Black" panose="020B0A04020102020204" pitchFamily="34" charset="0"/>
            </a:endParaRPr>
          </a:p>
          <a:p>
            <a:pPr marL="0" indent="0">
              <a:buNone/>
            </a:pPr>
            <a:endParaRPr lang="ru-RU" sz="2400" dirty="0">
              <a:solidFill>
                <a:schemeClr val="accent1">
                  <a:lumMod val="50000"/>
                </a:schemeClr>
              </a:solidFill>
              <a:latin typeface="Arial Black" panose="020B0A04020102020204" pitchFamily="34" charset="0"/>
            </a:endParaRPr>
          </a:p>
          <a:p>
            <a:pPr marL="0" indent="0">
              <a:buNone/>
            </a:pPr>
            <a:r>
              <a:rPr lang="ru-RU" sz="2400" dirty="0" smtClean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 </a:t>
            </a:r>
            <a:endParaRPr lang="ru-RU" sz="2400" dirty="0">
              <a:solidFill>
                <a:schemeClr val="accent1">
                  <a:lumMod val="50000"/>
                </a:schemeClr>
              </a:solidFill>
              <a:latin typeface="Arial Black" panose="020B0A04020102020204" pitchFamily="34" charset="0"/>
            </a:endParaRPr>
          </a:p>
          <a:p>
            <a:pPr marL="0" indent="0">
              <a:buNone/>
            </a:pPr>
            <a:endParaRPr lang="ru-RU" sz="2400" dirty="0" smtClean="0">
              <a:solidFill>
                <a:schemeClr val="accent1">
                  <a:lumMod val="50000"/>
                </a:schemeClr>
              </a:solidFill>
              <a:latin typeface="Arial Black" panose="020B0A04020102020204" pitchFamily="34" charset="0"/>
            </a:endParaRPr>
          </a:p>
          <a:p>
            <a:pPr marL="0" indent="0">
              <a:buNone/>
            </a:pPr>
            <a:endParaRPr lang="ru-RU" sz="2400" dirty="0">
              <a:solidFill>
                <a:schemeClr val="accent1">
                  <a:lumMod val="50000"/>
                </a:schemeClr>
              </a:solidFill>
              <a:latin typeface="Arial Black" panose="020B0A04020102020204" pitchFamily="34" charset="0"/>
            </a:endParaRPr>
          </a:p>
          <a:p>
            <a:pPr marL="0" indent="0">
              <a:buNone/>
            </a:pPr>
            <a:endParaRPr lang="ru-RU" sz="2400" dirty="0" smtClean="0">
              <a:solidFill>
                <a:schemeClr val="accent1">
                  <a:lumMod val="50000"/>
                </a:schemeClr>
              </a:solidFill>
              <a:latin typeface="Arial Black" panose="020B0A04020102020204" pitchFamily="34" charset="0"/>
            </a:endParaRPr>
          </a:p>
          <a:p>
            <a:pPr marL="0" indent="0">
              <a:buNone/>
            </a:pPr>
            <a:endParaRPr lang="ru-RU" sz="2400" dirty="0">
              <a:solidFill>
                <a:schemeClr val="accent1">
                  <a:lumMod val="50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7" name="Скругленный прямоугольник 6"/>
          <p:cNvSpPr/>
          <p:nvPr/>
        </p:nvSpPr>
        <p:spPr>
          <a:xfrm>
            <a:off x="1215342" y="2118167"/>
            <a:ext cx="9672578" cy="4062714"/>
          </a:xfrm>
          <a:prstGeom prst="round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58937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53258</TotalTime>
  <Words>522</Words>
  <Application>Microsoft Office PowerPoint</Application>
  <PresentationFormat>Широкоэкранный</PresentationFormat>
  <Paragraphs>160</Paragraphs>
  <Slides>26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26</vt:i4>
      </vt:variant>
    </vt:vector>
  </HeadingPairs>
  <TitlesOfParts>
    <vt:vector size="31" baseType="lpstr">
      <vt:lpstr>Arial</vt:lpstr>
      <vt:lpstr>Arial Black</vt:lpstr>
      <vt:lpstr>Calibri</vt:lpstr>
      <vt:lpstr>Calibri Light</vt:lpstr>
      <vt:lpstr>Тема Office</vt:lpstr>
      <vt:lpstr>Как выбрать сноуборд?</vt:lpstr>
      <vt:lpstr>Цель и задачи проекта</vt:lpstr>
      <vt:lpstr>Сноубординг – это…</vt:lpstr>
      <vt:lpstr>С чего все началось</vt:lpstr>
      <vt:lpstr>Реклама первых снерферов</vt:lpstr>
      <vt:lpstr>Направления</vt:lpstr>
      <vt:lpstr>Дисциплины</vt:lpstr>
      <vt:lpstr>Дисциплины</vt:lpstr>
      <vt:lpstr>Как устроен сноуборд</vt:lpstr>
      <vt:lpstr>Характеристики сноуборда</vt:lpstr>
      <vt:lpstr>Жесткость </vt:lpstr>
      <vt:lpstr>Ростовка</vt:lpstr>
      <vt:lpstr>Прогибы</vt:lpstr>
      <vt:lpstr>Прогибы</vt:lpstr>
      <vt:lpstr>Прогибы</vt:lpstr>
      <vt:lpstr>Форма</vt:lpstr>
      <vt:lpstr>Ширина</vt:lpstr>
      <vt:lpstr>Система закладных</vt:lpstr>
      <vt:lpstr>Как правильно выбрать сноуборд</vt:lpstr>
      <vt:lpstr>Продукт</vt:lpstr>
      <vt:lpstr>Особенности реализации </vt:lpstr>
      <vt:lpstr>Особенности реализации </vt:lpstr>
      <vt:lpstr>Особенности реализации </vt:lpstr>
      <vt:lpstr>Особенности реализации </vt:lpstr>
      <vt:lpstr>Презентация PowerPoint</vt:lpstr>
      <vt:lpstr>Как выбрать сноуборд?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Пользователь Windows</dc:creator>
  <cp:lastModifiedBy>Пользователь Windows</cp:lastModifiedBy>
  <cp:revision>158</cp:revision>
  <dcterms:created xsi:type="dcterms:W3CDTF">2024-02-29T15:50:48Z</dcterms:created>
  <dcterms:modified xsi:type="dcterms:W3CDTF">2025-03-26T17:52:17Z</dcterms:modified>
</cp:coreProperties>
</file>